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4"/>
    <p:sldMasterId id="2147483733" r:id="rId5"/>
    <p:sldMasterId id="2147483763" r:id="rId6"/>
    <p:sldMasterId id="2147483816" r:id="rId7"/>
  </p:sldMasterIdLst>
  <p:notesMasterIdLst>
    <p:notesMasterId r:id="rId12"/>
  </p:notesMasterIdLst>
  <p:sldIdLst>
    <p:sldId id="2147479750" r:id="rId8"/>
    <p:sldId id="2147479753" r:id="rId9"/>
    <p:sldId id="2147479752" r:id="rId10"/>
    <p:sldId id="214747975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5CA239-F4B9-31FB-FB44-EF16666F2754}" name="MEILHAN Anne" initials="MA" userId="S::anne.meilhan@somfy.com::ff8e5100-396f-4519-9bf2-060bd9216942" providerId="AD"/>
  <p188:author id="{30C23F4F-BB59-EA6E-D686-4CC034324E62}" name="BELLEVERGUE Veronique" initials="BV" userId="S::veronique.bellevergue@somfy.com::430427cb-b574-4a8a-8701-809d639c8691" providerId="AD"/>
  <p188:author id="{FBBCF78E-E152-4F8C-5039-3FB8C0B42179}" name="WESTERMANN Marc" initials="WM" userId="S::marc.westermann@somfy.com::1ed1c63c-33d8-4452-af81-a22725a88a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D5E"/>
    <a:srgbClr val="CCC4BD"/>
    <a:srgbClr val="F1EBE1"/>
    <a:srgbClr val="ECECEC"/>
    <a:srgbClr val="25485A"/>
    <a:srgbClr val="9E0001"/>
    <a:srgbClr val="25484A"/>
    <a:srgbClr val="254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2376DA-1B32-4D83-A4E4-E2890E63B943}" v="13" dt="2025-08-27T15:40:53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13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A9648-C67D-1641-9718-286FC44C8F36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3D62F-7CA3-B74D-B033-82529AB9C0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2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highlight>
                <a:srgbClr val="FFFF00"/>
              </a:highlight>
            </a:endParaRPr>
          </a:p>
          <a:p>
            <a:endParaRPr lang="fr-FR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B9880-5783-4899-9FDC-04A9C87996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50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rgbClr val="25485A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1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5277531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9342762-9DB2-0BB3-8BF7-2B308D83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EEBB565-0D5F-A163-B519-39BD3169B0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999" y="2240895"/>
            <a:ext cx="5277531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55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/>
        </p:spPr>
        <p:txBody>
          <a:bodyPr vert="horz" tIns="72000" bIns="72000">
            <a:normAutofit/>
          </a:bodyPr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Merci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515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277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D459A1F-D918-964D-A3BD-F7C2C516A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024C451-6E79-5244-B00D-81BE5A10D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r>
              <a:rPr lang="fr-FR"/>
              <a:t>Somfy Smart Shading offer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004205-B1EA-384E-979B-2FD40D4D0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‹N›</a:t>
            </a:fld>
            <a:r>
              <a:rPr lang="en-US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02C962-26B5-D149-9D70-F691507E255A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1D51AE7-5366-3643-9BEE-45261728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FD5D06D-88CA-D342-8CAC-27ADB35435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003754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331763" y="1635569"/>
            <a:ext cx="5903912" cy="4073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/>
            </a:lvl1pPr>
          </a:lstStyle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0777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lang="en-US" sz="1400" b="0" i="0" smtClean="0">
                <a:solidFill>
                  <a:schemeClr val="tx1"/>
                </a:solidFill>
                <a:latin typeface="Somfy Sans Light" pitchFamily="2" charset="0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0" i="0">
                <a:solidFill>
                  <a:schemeClr val="tx2"/>
                </a:solidFill>
                <a:latin typeface="Somfy Sans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85CCC1D-1982-274D-BB12-55F2BF340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2626741-9D1E-3E4D-8417-9E6B4803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r>
              <a:rPr lang="fr-FR"/>
              <a:t>Somfy Smart Shading offer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AB78EB9-7E9A-2241-B5FA-F96DFEEA4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‹N›</a:t>
            </a:fld>
            <a:r>
              <a:rPr lang="en-US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2F3494-024F-E54F-AC81-CD9D613EF1E2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407174D8-6145-2C4E-B5F7-77AF252C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DA64B4C-C1DB-C94D-A98F-3936F7A8B93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3126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1126798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9342762-9DB2-0BB3-8BF7-2B308D83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6346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E68ACBD4-483B-BDB9-8E53-C17EF5B552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545" y="2426677"/>
            <a:ext cx="3262313" cy="3772511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25485A"/>
                </a:solidFill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E969D69-B45D-F96D-5E11-A35E374DEC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545" y="792291"/>
            <a:ext cx="2936482" cy="973879"/>
          </a:xfrm>
        </p:spPr>
        <p:txBody>
          <a:bodyPr bIns="108000">
            <a:noAutofit/>
          </a:bodyPr>
          <a:lstStyle>
            <a:lvl1pPr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pPr lvl="0"/>
            <a:r>
              <a:rPr lang="fr-FR"/>
              <a:t>Modifiez le style du </a:t>
            </a:r>
            <a:r>
              <a:rPr lang="fr-FR" err="1"/>
              <a:t>tite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476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192" y="6360296"/>
            <a:ext cx="3920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3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rgbClr val="25485A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rgbClr val="25485A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rgbClr val="25485A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rgbClr val="25485A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rgbClr val="25485A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rgbClr val="25485A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rgbClr val="25485A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889A12-6904-A817-264C-3F055299B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76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954B6BB-57EA-C495-6B5D-EF46295E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6746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56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>
            <a:solidFill>
              <a:schemeClr val="accent2"/>
            </a:solidFill>
          </a:ln>
        </p:spPr>
        <p:txBody>
          <a:bodyPr vert="horz" tIns="72000" bIns="72000">
            <a:normAutofit/>
          </a:bodyPr>
          <a:lstStyle>
            <a:lvl1pPr algn="ctr">
              <a:defRPr sz="32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7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53597" y="312719"/>
            <a:ext cx="312160" cy="410433"/>
          </a:xfrm>
          <a:prstGeom prst="rect">
            <a:avLst/>
          </a:prstGeom>
          <a:noFill/>
        </p:spPr>
        <p:txBody>
          <a:bodyPr wrap="square" tIns="0" rIns="0" bIns="0" rtlCol="0" anchor="t" anchorCtr="0">
            <a:spAutoFit/>
          </a:bodyPr>
          <a:lstStyle/>
          <a:p>
            <a:pPr algn="r"/>
            <a:r>
              <a:rPr lang="fr-FR" sz="2667" b="1">
                <a:solidFill>
                  <a:srgbClr val="E95D0F"/>
                </a:solidFill>
              </a:rPr>
              <a:t>/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86834" y="988485"/>
            <a:ext cx="10104967" cy="3861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" y="5963258"/>
            <a:ext cx="12191999" cy="891525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6051" y="6503533"/>
            <a:ext cx="3860800" cy="2108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67" cap="all">
                <a:solidFill>
                  <a:schemeClr val="accent2"/>
                </a:solidFill>
              </a:defRPr>
            </a:lvl1pPr>
          </a:lstStyle>
          <a:p>
            <a:r>
              <a:rPr lang="fr-FR"/>
              <a:t>TITRE DU DOCUMENT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65920" y="6503533"/>
            <a:ext cx="636693" cy="2108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 b="1" cap="all">
                <a:solidFill>
                  <a:srgbClr val="E95D0F"/>
                </a:solidFill>
              </a:defRPr>
            </a:lvl1pPr>
          </a:lstStyle>
          <a:p>
            <a:fld id="{26B38A90-316F-AB4B-99AE-08E46F8057ED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13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5283200" y="6503532"/>
            <a:ext cx="2844800" cy="250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rgbClr val="001C4B"/>
                </a:solidFill>
              </a:defRPr>
            </a:lvl1pPr>
          </a:lstStyle>
          <a:p>
            <a:fld id="{D22DAFA5-4332-564B-9A5F-8B63C19E24E3}" type="datetimeFigureOut">
              <a:rPr lang="fr-FR" smtClean="0"/>
              <a:pPr/>
              <a:t>10/09/2025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334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D459A1F-D918-964D-A3BD-F7C2C516A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5" y="175632"/>
            <a:ext cx="1073820" cy="375648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024C451-6E79-5244-B00D-81BE5A10D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004205-B1EA-384E-979B-2FD40D4D0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5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‹N›</a:t>
            </a:fld>
            <a:r>
              <a:rPr lang="en-US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02C962-26B5-D149-9D70-F691507E255A}"/>
              </a:ext>
            </a:extLst>
          </p:cNvPr>
          <p:cNvSpPr txBox="1"/>
          <p:nvPr userDrawn="1"/>
        </p:nvSpPr>
        <p:spPr>
          <a:xfrm>
            <a:off x="533400" y="6440781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1D51AE7-5366-3643-9BEE-45261728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/>
          <a:p>
            <a:r>
              <a:rPr lang="fr-FR" err="1"/>
              <a:t>Title</a:t>
            </a:r>
            <a:endParaRPr lang="fr-FR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FD5D06D-88CA-D342-8CAC-27ADB35435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1">
                <a:solidFill>
                  <a:srgbClr val="FFC000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1675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5342" y="1320582"/>
            <a:ext cx="5507189" cy="232949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6275342" y="2709237"/>
            <a:ext cx="5507191" cy="107721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409468" y="1053287"/>
            <a:ext cx="5470576" cy="5398408"/>
          </a:xfrm>
        </p:spPr>
        <p:txBody>
          <a:bodyPr wrap="none" anchor="ctr">
            <a:noAutofit/>
          </a:bodyPr>
          <a:lstStyle>
            <a:lvl1pPr algn="ctr">
              <a:defRPr sz="1600" b="0" i="0" cap="none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6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rgbClr val="25485A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44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/>
              <a:t>CLIQUEZ ET MODIFIEZ LE 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77D4868-0BF2-4E52-AA8E-B884136988A5}"/>
              </a:ext>
            </a:extLst>
          </p:cNvPr>
          <p:cNvCxnSpPr/>
          <p:nvPr userDrawn="1"/>
        </p:nvCxnSpPr>
        <p:spPr>
          <a:xfrm flipH="1">
            <a:off x="0" y="932723"/>
            <a:ext cx="2063552" cy="0"/>
          </a:xfrm>
          <a:prstGeom prst="line">
            <a:avLst/>
          </a:prstGeom>
          <a:ln w="38100">
            <a:solidFill>
              <a:srgbClr val="485B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6551A9-63F0-4505-80AC-A03A0A65A1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2726" y="725335"/>
            <a:ext cx="4705349" cy="207388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94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D364A-47A1-CDD7-1577-68A6D6856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016"/>
            <a:ext cx="9144000" cy="78045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74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11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1" y="2315255"/>
            <a:ext cx="3213287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879A9E24-52DC-AD25-9A3C-D1A983D6C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96083338-D259-6F17-D03F-915609FD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676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169" y="1336431"/>
            <a:ext cx="11359661" cy="4185138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defRPr sz="23000" b="1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r>
              <a:rPr lang="fr-FR"/>
              <a:t>Chapitre</a:t>
            </a:r>
            <a:endParaRPr lang="en-GB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CF69F196-5ED5-D392-C81B-C0A0A0469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718" y="536820"/>
            <a:ext cx="2502877" cy="1343163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6102D1-AA91-8F4F-D7A4-4AD9A0E9D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2628" y="3780692"/>
            <a:ext cx="4865199" cy="3077308"/>
          </a:xfrm>
        </p:spPr>
        <p:txBody>
          <a:bodyPr anchor="b">
            <a:noAutofit/>
          </a:bodyPr>
          <a:lstStyle>
            <a:lvl1pPr algn="r">
              <a:defRPr sz="24000" b="1" i="0">
                <a:ln>
                  <a:solidFill>
                    <a:schemeClr val="bg1"/>
                  </a:solidFill>
                </a:ln>
                <a:noFill/>
                <a:latin typeface="Somfy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  <a:endParaRPr lang="en-GB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830B4683-EC15-CEE9-D169-97CBF46A5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25530AAE-B0DC-0415-EC10-0FD05B47B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385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2" y="2315255"/>
            <a:ext cx="321328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BCFDDDBD-A5EF-27E9-0158-06EF3714BFA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85F905-2A46-DA18-0D72-0DAE780035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221F716-E76D-A397-DFED-B644677D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603D368-D5F7-C70B-7A53-B9D82579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37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50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E3F4E120-F862-27AD-D4DE-61FB32408D6E}"/>
              </a:ext>
            </a:extLst>
          </p:cNvPr>
          <p:cNvSpPr/>
          <p:nvPr userDrawn="1"/>
        </p:nvSpPr>
        <p:spPr>
          <a:xfrm>
            <a:off x="1574800" y="0"/>
            <a:ext cx="4140200" cy="42672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142" y="650241"/>
            <a:ext cx="30318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42" y="2805762"/>
            <a:ext cx="2539098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59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27CAEBC4-144B-E241-7C2F-ED9196235B61}"/>
              </a:ext>
            </a:extLst>
          </p:cNvPr>
          <p:cNvSpPr/>
          <p:nvPr userDrawn="1"/>
        </p:nvSpPr>
        <p:spPr>
          <a:xfrm rot="5400000">
            <a:off x="6070600" y="-645160"/>
            <a:ext cx="4094480" cy="8148320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8822" y="2010455"/>
            <a:ext cx="668293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822" y="3634626"/>
            <a:ext cx="668293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E70A30-AC3D-C21B-D5A3-E3AF81F0E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418C663-5C06-BAA8-1ED3-F459AAE51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7E13569-47F7-A9EB-6548-58301554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96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874" y="3637281"/>
            <a:ext cx="339253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74" y="5792803"/>
            <a:ext cx="339253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F30702F7-5443-FCAB-0F0C-889A80B7B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0" y="1625600"/>
            <a:ext cx="4803140" cy="5232400"/>
          </a:xfrm>
          <a:custGeom>
            <a:avLst/>
            <a:gdLst>
              <a:gd name="connsiteX0" fmla="*/ 2401570 w 4803140"/>
              <a:gd name="connsiteY0" fmla="*/ 0 h 5232400"/>
              <a:gd name="connsiteX1" fmla="*/ 4803140 w 4803140"/>
              <a:gd name="connsiteY1" fmla="*/ 2401570 h 5232400"/>
              <a:gd name="connsiteX2" fmla="*/ 4803140 w 4803140"/>
              <a:gd name="connsiteY2" fmla="*/ 5232400 h 5232400"/>
              <a:gd name="connsiteX3" fmla="*/ 0 w 4803140"/>
              <a:gd name="connsiteY3" fmla="*/ 5232400 h 5232400"/>
              <a:gd name="connsiteX4" fmla="*/ 0 w 4803140"/>
              <a:gd name="connsiteY4" fmla="*/ 2401570 h 5232400"/>
              <a:gd name="connsiteX5" fmla="*/ 2401570 w 4803140"/>
              <a:gd name="connsiteY5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140" h="5232400">
                <a:moveTo>
                  <a:pt x="2401570" y="0"/>
                </a:moveTo>
                <a:cubicBezTo>
                  <a:pt x="3727920" y="0"/>
                  <a:pt x="4803140" y="1075220"/>
                  <a:pt x="4803140" y="2401570"/>
                </a:cubicBezTo>
                <a:lnTo>
                  <a:pt x="4803140" y="5232400"/>
                </a:lnTo>
                <a:lnTo>
                  <a:pt x="0" y="5232400"/>
                </a:lnTo>
                <a:lnTo>
                  <a:pt x="0" y="2401570"/>
                </a:lnTo>
                <a:cubicBezTo>
                  <a:pt x="0" y="1075220"/>
                  <a:pt x="1075220" y="0"/>
                  <a:pt x="24015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DC7CBAEF-A3CC-0809-62A7-999C8D0C1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6B59288-641E-BB0F-2D37-B1F487747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7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892EE5D-29F1-B631-BDCF-F8C06D229876}"/>
              </a:ext>
            </a:extLst>
          </p:cNvPr>
          <p:cNvSpPr txBox="1">
            <a:spLocks/>
          </p:cNvSpPr>
          <p:nvPr userDrawn="1"/>
        </p:nvSpPr>
        <p:spPr>
          <a:xfrm rot="5400000">
            <a:off x="1636496" y="1102178"/>
            <a:ext cx="1263421" cy="4653643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accent2"/>
            </a:solidFill>
          </a:ln>
        </p:spPr>
        <p:txBody>
          <a:bodyPr vert="horz" lIns="91440" tIns="432000" rIns="91440" bIns="72000" rtlCol="0" anchor="ctr">
            <a:norm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Somfy Sans Light" pitchFamily="2" charset="0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7DA399D-45B0-0CEA-A573-3E1B1AAC8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92098"/>
            <a:ext cx="4196444" cy="126342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5485A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0BA31B-3600-CA67-63C4-4112FC284698}"/>
              </a:ext>
            </a:extLst>
          </p:cNvPr>
          <p:cNvSpPr/>
          <p:nvPr userDrawn="1"/>
        </p:nvSpPr>
        <p:spPr>
          <a:xfrm>
            <a:off x="-182880" y="2463501"/>
            <a:ext cx="182880" cy="181379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63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758" y="1505133"/>
            <a:ext cx="2932147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58" y="3660655"/>
            <a:ext cx="2932147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-1"/>
            <a:ext cx="6063916" cy="6219825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84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3B9BAF8-19DF-64CC-A9F5-0BBD1FD89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91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75147-10DA-B8A1-19F9-310B6ECB9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646124" y="1102178"/>
            <a:ext cx="1263421" cy="4653643"/>
          </a:xfrm>
          <a:ln w="28575"/>
        </p:spPr>
        <p:txBody>
          <a:bodyPr tIns="432000" bIns="72000">
            <a:normAutofit/>
          </a:bodyPr>
          <a:lstStyle>
            <a:lvl1pPr algn="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Sommaire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21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/>
          <a:lstStyle>
            <a:lvl1pPr marL="15875" indent="0">
              <a:tabLst/>
              <a:defRPr b="1" i="0">
                <a:latin typeface="Somfy Sans" pitchFamily="2" charset="0"/>
              </a:defRPr>
            </a:lvl1pPr>
            <a:lvl2pPr marL="15875" indent="0">
              <a:buNone/>
              <a:tabLst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96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>
            <a:normAutofit/>
          </a:bodyPr>
          <a:lstStyle>
            <a:lvl1pPr>
              <a:defRPr sz="3200" b="1"/>
            </a:lvl1pPr>
            <a:lvl2pPr marL="0" indent="0">
              <a:buNone/>
              <a:tabLst/>
              <a:defRPr b="0"/>
            </a:lvl2pPr>
            <a:lvl3pPr marL="223838" indent="-131763">
              <a:tabLst/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27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16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77150A-90C1-4B63-82F4-4959DD19A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27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299A93-8ADF-E1EF-DC65-A4E9755F9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51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723E3B-7658-64C0-B29A-43D70924C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5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7C4633-81A1-7563-532A-193FD896E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3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pter - Picture 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3541" y="3939426"/>
            <a:ext cx="4318489" cy="1367360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92C6ACC-ECE3-BC92-9E91-A4B8D05D6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3542" y="2315255"/>
            <a:ext cx="4318489" cy="1653430"/>
          </a:xfr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pPr lvl="0"/>
            <a:r>
              <a:rPr lang="fr-FR"/>
              <a:t>01 titre du chapitre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0A4EB0-799A-4E7A-050B-C9A4C60A3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8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1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C1E037D-44D2-A94C-5E51-6A66AEA09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5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0833845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43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9E6FC-3678-C11A-FAC4-EAD29BC3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D766B-81F8-5737-847B-CE76F555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9B4A1-E7F2-06B9-FCBC-5D3596DCB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F32B6-9DF0-5E8F-C58F-CCB32A4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F4617-50F8-2370-9B4A-BA9136DC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633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B8A7D-D6FC-7CC2-7156-A2DC872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54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16200000" flipH="1">
            <a:off x="4323721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8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5616997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3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/>
        </p:spPr>
        <p:txBody>
          <a:bodyPr vert="horz" tIns="72000" bIns="72000">
            <a:normAutofit/>
          </a:bodyPr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Merci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94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683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D459A1F-D918-964D-A3BD-F7C2C516A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024C451-6E79-5244-B00D-81BE5A10D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004205-B1EA-384E-979B-2FD40D4D0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‹N›</a:t>
            </a:fld>
            <a:r>
              <a:rPr lang="en-US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02C962-26B5-D149-9D70-F691507E255A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1D51AE7-5366-3643-9BEE-45261728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FD5D06D-88CA-D342-8CAC-27ADB35435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3437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331763" y="1635569"/>
            <a:ext cx="5903912" cy="4073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/>
            </a:lvl1pPr>
          </a:lstStyle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0777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lang="en-US" sz="1400" b="0" i="0" smtClean="0">
                <a:solidFill>
                  <a:schemeClr val="tx1"/>
                </a:solidFill>
                <a:latin typeface="Somfy Sans Light" pitchFamily="2" charset="0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0" i="0">
                <a:solidFill>
                  <a:schemeClr val="tx2"/>
                </a:solidFill>
                <a:latin typeface="Somfy Sans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85CCC1D-1982-274D-BB12-55F2BF340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2626741-9D1E-3E4D-8417-9E6B4803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AB78EB9-7E9A-2241-B5FA-F96DFEEA4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‹N›</a:t>
            </a:fld>
            <a:r>
              <a:rPr lang="en-US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2F3494-024F-E54F-AC81-CD9D613EF1E2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407174D8-6145-2C4E-B5F7-77AF252C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DA64B4C-C1DB-C94D-A98F-3936F7A8B93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129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pter - Picture -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F28C8E5-56A6-2BC8-0A20-FBF9A153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9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30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D364A-47A1-CDD7-1577-68A6D6856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016"/>
            <a:ext cx="9144000" cy="78045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6540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42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1" y="2315255"/>
            <a:ext cx="3213287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879A9E24-52DC-AD25-9A3C-D1A983D6C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96083338-D259-6F17-D03F-915609FD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911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169" y="1336431"/>
            <a:ext cx="11359661" cy="4185138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defRPr sz="23000" b="1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r>
              <a:rPr lang="fr-FR"/>
              <a:t>Chapitre</a:t>
            </a:r>
            <a:endParaRPr lang="en-GB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CF69F196-5ED5-D392-C81B-C0A0A0469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718" y="536820"/>
            <a:ext cx="2502877" cy="1343163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6102D1-AA91-8F4F-D7A4-4AD9A0E9D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2628" y="3780692"/>
            <a:ext cx="4865199" cy="3077308"/>
          </a:xfrm>
        </p:spPr>
        <p:txBody>
          <a:bodyPr anchor="b">
            <a:noAutofit/>
          </a:bodyPr>
          <a:lstStyle>
            <a:lvl1pPr algn="r">
              <a:defRPr sz="24000" b="1" i="0">
                <a:ln>
                  <a:solidFill>
                    <a:schemeClr val="bg1"/>
                  </a:solidFill>
                </a:ln>
                <a:noFill/>
                <a:latin typeface="Somfy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  <a:endParaRPr lang="en-GB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830B4683-EC15-CEE9-D169-97CBF46A5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25530AAE-B0DC-0415-EC10-0FD05B47B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23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2" y="2315255"/>
            <a:ext cx="321328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BCFDDDBD-A5EF-27E9-0158-06EF3714BFA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85F905-2A46-DA18-0D72-0DAE780035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221F716-E76D-A397-DFED-B644677D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603D368-D5F7-C70B-7A53-B9D82579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4805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472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E3F4E120-F862-27AD-D4DE-61FB32408D6E}"/>
              </a:ext>
            </a:extLst>
          </p:cNvPr>
          <p:cNvSpPr/>
          <p:nvPr userDrawn="1"/>
        </p:nvSpPr>
        <p:spPr>
          <a:xfrm>
            <a:off x="1574800" y="0"/>
            <a:ext cx="4140200" cy="42672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142" y="650241"/>
            <a:ext cx="30318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42" y="2805762"/>
            <a:ext cx="2539098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569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27CAEBC4-144B-E241-7C2F-ED9196235B61}"/>
              </a:ext>
            </a:extLst>
          </p:cNvPr>
          <p:cNvSpPr/>
          <p:nvPr userDrawn="1"/>
        </p:nvSpPr>
        <p:spPr>
          <a:xfrm rot="5400000">
            <a:off x="6070600" y="-645160"/>
            <a:ext cx="4094480" cy="8148320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8822" y="2010455"/>
            <a:ext cx="668293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822" y="3634626"/>
            <a:ext cx="668293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E70A30-AC3D-C21B-D5A3-E3AF81F0EE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418C663-5C06-BAA8-1ED3-F459AAE51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7E13569-47F7-A9EB-6548-58301554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3607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874" y="3637281"/>
            <a:ext cx="339253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74" y="5792803"/>
            <a:ext cx="339253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F30702F7-5443-FCAB-0F0C-889A80B7B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0" y="1625600"/>
            <a:ext cx="4803140" cy="5232400"/>
          </a:xfrm>
          <a:custGeom>
            <a:avLst/>
            <a:gdLst>
              <a:gd name="connsiteX0" fmla="*/ 2401570 w 4803140"/>
              <a:gd name="connsiteY0" fmla="*/ 0 h 5232400"/>
              <a:gd name="connsiteX1" fmla="*/ 4803140 w 4803140"/>
              <a:gd name="connsiteY1" fmla="*/ 2401570 h 5232400"/>
              <a:gd name="connsiteX2" fmla="*/ 4803140 w 4803140"/>
              <a:gd name="connsiteY2" fmla="*/ 5232400 h 5232400"/>
              <a:gd name="connsiteX3" fmla="*/ 0 w 4803140"/>
              <a:gd name="connsiteY3" fmla="*/ 5232400 h 5232400"/>
              <a:gd name="connsiteX4" fmla="*/ 0 w 4803140"/>
              <a:gd name="connsiteY4" fmla="*/ 2401570 h 5232400"/>
              <a:gd name="connsiteX5" fmla="*/ 2401570 w 4803140"/>
              <a:gd name="connsiteY5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140" h="5232400">
                <a:moveTo>
                  <a:pt x="2401570" y="0"/>
                </a:moveTo>
                <a:cubicBezTo>
                  <a:pt x="3727920" y="0"/>
                  <a:pt x="4803140" y="1075220"/>
                  <a:pt x="4803140" y="2401570"/>
                </a:cubicBezTo>
                <a:lnTo>
                  <a:pt x="4803140" y="5232400"/>
                </a:lnTo>
                <a:lnTo>
                  <a:pt x="0" y="5232400"/>
                </a:lnTo>
                <a:lnTo>
                  <a:pt x="0" y="2401570"/>
                </a:lnTo>
                <a:cubicBezTo>
                  <a:pt x="0" y="1075220"/>
                  <a:pt x="1075220" y="0"/>
                  <a:pt x="24015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DC7CBAEF-A3CC-0809-62A7-999C8D0C1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6B59288-641E-BB0F-2D37-B1F487747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758" y="1505133"/>
            <a:ext cx="2932147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58" y="3660655"/>
            <a:ext cx="2932147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-1"/>
            <a:ext cx="6063916" cy="6219825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3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pter - Picture -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3600" y="0"/>
            <a:ext cx="5267547" cy="6145178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800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D9820A8-328A-6189-8EDD-CE60516090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9987" y="1505133"/>
            <a:ext cx="45670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3198A0B-FC30-5C11-2D1A-22B4CB705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9988" y="3660655"/>
            <a:ext cx="456705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4352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3B9BAF8-19DF-64CC-A9F5-0BBD1FD89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98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75147-10DA-B8A1-19F9-310B6ECB9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646124" y="1102178"/>
            <a:ext cx="1263421" cy="4653643"/>
          </a:xfrm>
          <a:ln w="28575"/>
        </p:spPr>
        <p:txBody>
          <a:bodyPr tIns="432000" bIns="72000">
            <a:normAutofit/>
          </a:bodyPr>
          <a:lstStyle>
            <a:lvl1pPr algn="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Sommaire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27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/>
          <a:lstStyle>
            <a:lvl1pPr marL="15875" indent="0">
              <a:tabLst/>
              <a:defRPr b="1" i="0">
                <a:latin typeface="Somfy Sans" pitchFamily="2" charset="0"/>
              </a:defRPr>
            </a:lvl1pPr>
            <a:lvl2pPr marL="15875" indent="0">
              <a:buNone/>
              <a:tabLst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06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>
            <a:normAutofit/>
          </a:bodyPr>
          <a:lstStyle>
            <a:lvl1pPr>
              <a:defRPr sz="3200" b="1"/>
            </a:lvl1pPr>
            <a:lvl2pPr marL="0" indent="0">
              <a:buNone/>
              <a:tabLst/>
              <a:defRPr b="0"/>
            </a:lvl2pPr>
            <a:lvl3pPr marL="223838" indent="-131763">
              <a:tabLst/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52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146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77150A-90C1-4B63-82F4-4959DD19A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974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299A93-8ADF-E1EF-DC65-A4E9755F9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465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723E3B-7658-64C0-B29A-43D70924C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39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7C4633-81A1-7563-532A-193FD896E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15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1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C1E037D-44D2-A94C-5E51-6A66AEA09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8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pter - Neutral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800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CD3411-2B7B-4281-7C8D-241760473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3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0833845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05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9E6FC-3678-C11A-FAC4-EAD29BC3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D766B-81F8-5737-847B-CE76F555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9B4A1-E7F2-06B9-FCBC-5D3596DCB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F32B6-9DF0-5E8F-C58F-CCB32A4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F4617-50F8-2370-9B4A-BA9136DC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103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B8A7D-D6FC-7CC2-7156-A2DC872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001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/>
        </p:spPr>
        <p:txBody>
          <a:bodyPr vert="horz" tIns="72000" bIns="72000">
            <a:normAutofit/>
          </a:bodyPr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Merci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5533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9029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D364A-47A1-CDD7-1577-68A6D6856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016"/>
            <a:ext cx="9144000" cy="78045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101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818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1" y="2315255"/>
            <a:ext cx="3213287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879A9E24-52DC-AD25-9A3C-D1A983D6C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96083338-D259-6F17-D03F-915609FD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34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169" y="1336431"/>
            <a:ext cx="11359661" cy="4185138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defRPr sz="23000" b="1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r>
              <a:rPr lang="fr-FR"/>
              <a:t>Chapitre</a:t>
            </a:r>
            <a:endParaRPr lang="en-GB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CF69F196-5ED5-D392-C81B-C0A0A0469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718" y="536820"/>
            <a:ext cx="2502877" cy="1343163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6102D1-AA91-8F4F-D7A4-4AD9A0E9D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2628" y="3780692"/>
            <a:ext cx="4865199" cy="3077308"/>
          </a:xfrm>
        </p:spPr>
        <p:txBody>
          <a:bodyPr anchor="b">
            <a:noAutofit/>
          </a:bodyPr>
          <a:lstStyle>
            <a:lvl1pPr algn="r">
              <a:defRPr sz="24000" b="1" i="0">
                <a:ln>
                  <a:solidFill>
                    <a:schemeClr val="bg1"/>
                  </a:solidFill>
                </a:ln>
                <a:noFill/>
                <a:latin typeface="Somfy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  <a:endParaRPr lang="en-GB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830B4683-EC15-CEE9-D169-97CBF46A5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25530AAE-B0DC-0415-EC10-0FD05B47B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861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2" y="2315255"/>
            <a:ext cx="321328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BCFDDDBD-A5EF-27E9-0158-06EF3714BFA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85F905-2A46-DA18-0D72-0DAE780035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221F716-E76D-A397-DFED-B644677D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603D368-D5F7-C70B-7A53-B9D82579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6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pter - Neutral- Opt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avec coins arrondis en haut 3">
            <a:extLst>
              <a:ext uri="{FF2B5EF4-FFF2-40B4-BE49-F238E27FC236}">
                <a16:creationId xmlns:a16="http://schemas.microsoft.com/office/drawing/2014/main" id="{08DA85AC-905A-9833-5330-89EE1361A228}"/>
              </a:ext>
            </a:extLst>
          </p:cNvPr>
          <p:cNvSpPr/>
          <p:nvPr userDrawn="1"/>
        </p:nvSpPr>
        <p:spPr>
          <a:xfrm>
            <a:off x="543599" y="0"/>
            <a:ext cx="5267547" cy="614195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585" y="1470375"/>
            <a:ext cx="4556643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586" y="3625896"/>
            <a:ext cx="4556642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440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800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744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430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E3F4E120-F862-27AD-D4DE-61FB32408D6E}"/>
              </a:ext>
            </a:extLst>
          </p:cNvPr>
          <p:cNvSpPr/>
          <p:nvPr userDrawn="1"/>
        </p:nvSpPr>
        <p:spPr>
          <a:xfrm>
            <a:off x="1574800" y="0"/>
            <a:ext cx="4140200" cy="42672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142" y="650241"/>
            <a:ext cx="30318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42" y="2805762"/>
            <a:ext cx="2539098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3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27CAEBC4-144B-E241-7C2F-ED9196235B61}"/>
              </a:ext>
            </a:extLst>
          </p:cNvPr>
          <p:cNvSpPr/>
          <p:nvPr userDrawn="1"/>
        </p:nvSpPr>
        <p:spPr>
          <a:xfrm rot="5400000">
            <a:off x="6070600" y="-645160"/>
            <a:ext cx="4094480" cy="8148320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8822" y="2010455"/>
            <a:ext cx="668293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822" y="3634626"/>
            <a:ext cx="668293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E70A30-AC3D-C21B-D5A3-E3AF81F0E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418C663-5C06-BAA8-1ED3-F459AAE51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7E13569-47F7-A9EB-6548-58301554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02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874" y="3637281"/>
            <a:ext cx="339253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74" y="5792803"/>
            <a:ext cx="339253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F30702F7-5443-FCAB-0F0C-889A80B7B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0" y="1625600"/>
            <a:ext cx="4803140" cy="5232400"/>
          </a:xfrm>
          <a:custGeom>
            <a:avLst/>
            <a:gdLst>
              <a:gd name="connsiteX0" fmla="*/ 2401570 w 4803140"/>
              <a:gd name="connsiteY0" fmla="*/ 0 h 5232400"/>
              <a:gd name="connsiteX1" fmla="*/ 4803140 w 4803140"/>
              <a:gd name="connsiteY1" fmla="*/ 2401570 h 5232400"/>
              <a:gd name="connsiteX2" fmla="*/ 4803140 w 4803140"/>
              <a:gd name="connsiteY2" fmla="*/ 5232400 h 5232400"/>
              <a:gd name="connsiteX3" fmla="*/ 0 w 4803140"/>
              <a:gd name="connsiteY3" fmla="*/ 5232400 h 5232400"/>
              <a:gd name="connsiteX4" fmla="*/ 0 w 4803140"/>
              <a:gd name="connsiteY4" fmla="*/ 2401570 h 5232400"/>
              <a:gd name="connsiteX5" fmla="*/ 2401570 w 4803140"/>
              <a:gd name="connsiteY5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140" h="5232400">
                <a:moveTo>
                  <a:pt x="2401570" y="0"/>
                </a:moveTo>
                <a:cubicBezTo>
                  <a:pt x="3727920" y="0"/>
                  <a:pt x="4803140" y="1075220"/>
                  <a:pt x="4803140" y="2401570"/>
                </a:cubicBezTo>
                <a:lnTo>
                  <a:pt x="4803140" y="5232400"/>
                </a:lnTo>
                <a:lnTo>
                  <a:pt x="0" y="5232400"/>
                </a:lnTo>
                <a:lnTo>
                  <a:pt x="0" y="2401570"/>
                </a:lnTo>
                <a:cubicBezTo>
                  <a:pt x="0" y="1075220"/>
                  <a:pt x="1075220" y="0"/>
                  <a:pt x="24015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DC7CBAEF-A3CC-0809-62A7-999C8D0C1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6B59288-641E-BB0F-2D37-B1F487747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7846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758" y="1505133"/>
            <a:ext cx="2932147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58" y="3660655"/>
            <a:ext cx="2932147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-1"/>
            <a:ext cx="6063916" cy="6219825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878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3B9BAF8-19DF-64CC-A9F5-0BBD1FD89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1200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75147-10DA-B8A1-19F9-310B6ECB9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646124" y="1102178"/>
            <a:ext cx="1263421" cy="4653643"/>
          </a:xfrm>
          <a:ln w="28575"/>
        </p:spPr>
        <p:txBody>
          <a:bodyPr tIns="432000" bIns="72000">
            <a:normAutofit/>
          </a:bodyPr>
          <a:lstStyle>
            <a:lvl1pPr algn="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Sommaire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2190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/>
          <a:lstStyle>
            <a:lvl1pPr marL="15875" indent="0">
              <a:tabLst/>
              <a:defRPr b="1" i="0">
                <a:latin typeface="Somfy Sans" pitchFamily="2" charset="0"/>
              </a:defRPr>
            </a:lvl1pPr>
            <a:lvl2pPr marL="15875" indent="0">
              <a:buNone/>
              <a:tabLst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655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>
            <a:normAutofit/>
          </a:bodyPr>
          <a:lstStyle>
            <a:lvl1pPr>
              <a:defRPr sz="3200" b="1"/>
            </a:lvl1pPr>
            <a:lvl2pPr marL="0" indent="0">
              <a:buNone/>
              <a:tabLst/>
              <a:defRPr b="0"/>
            </a:lvl2pPr>
            <a:lvl3pPr marL="223838" indent="-131763">
              <a:tabLst/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1118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3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397482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0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FCCA95E-564E-74A8-78B0-C11C5C7887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954" y="2240895"/>
            <a:ext cx="3263152" cy="3740357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FE2320D-21F5-02F6-4F6A-B59B9172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9094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77150A-90C1-4B63-82F4-4959DD19A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558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299A93-8ADF-E1EF-DC65-A4E9755F9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053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723E3B-7658-64C0-B29A-43D70924C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510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7C4633-81A1-7563-532A-193FD896E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814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1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C1E037D-44D2-A94C-5E51-6A66AEA09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575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0833845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16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9E6FC-3678-C11A-FAC4-EAD29BC3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D766B-81F8-5737-847B-CE76F555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9B4A1-E7F2-06B9-FCBC-5D3596DCB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F32B6-9DF0-5E8F-C58F-CCB32A4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F4617-50F8-2370-9B4A-BA9136DC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799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B8A7D-D6FC-7CC2-7156-A2DC872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291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16200000" flipH="1">
            <a:off x="4323721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5616997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87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image" Target="../media/image7.emf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theme" Target="../theme/theme2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image" Target="../media/image7.emf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tags" Target="../tags/tag8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theme" Target="../theme/theme4.xml"/><Relationship Id="rId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18043"/>
            <a:ext cx="10896599" cy="416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9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  <p:sp>
        <p:nvSpPr>
          <p:cNvPr id="36" name="Espace réservé du titre 35">
            <a:extLst>
              <a:ext uri="{FF2B5EF4-FFF2-40B4-BE49-F238E27FC236}">
                <a16:creationId xmlns:a16="http://schemas.microsoft.com/office/drawing/2014/main" id="{F5F19FC6-14D0-8387-FE3D-9C988F40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0896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3544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61" r:id="rId4"/>
    <p:sldLayoutId id="2147483668" r:id="rId5"/>
    <p:sldLayoutId id="2147483678" r:id="rId6"/>
    <p:sldLayoutId id="2147483664" r:id="rId7"/>
    <p:sldLayoutId id="2147483665" r:id="rId8"/>
    <p:sldLayoutId id="2147483669" r:id="rId9"/>
    <p:sldLayoutId id="2147483679" r:id="rId10"/>
    <p:sldLayoutId id="2147483660" r:id="rId11"/>
    <p:sldLayoutId id="2147483670" r:id="rId12"/>
    <p:sldLayoutId id="2147483655" r:id="rId13"/>
    <p:sldLayoutId id="2147483654" r:id="rId14"/>
    <p:sldLayoutId id="2147483676" r:id="rId15"/>
    <p:sldLayoutId id="2147483677" r:id="rId16"/>
    <p:sldLayoutId id="2147483708" r:id="rId17"/>
    <p:sldLayoutId id="2147483715" r:id="rId18"/>
    <p:sldLayoutId id="2147483717" r:id="rId19"/>
    <p:sldLayoutId id="2147483720" r:id="rId2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>
          <a:solidFill>
            <a:srgbClr val="25485A"/>
          </a:solidFill>
          <a:latin typeface="Somfy Sans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1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51F7974-3CC6-4D11-8385-ED12781B88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087199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53" imgH="353" progId="TCLayout.ActiveDocument.1">
                  <p:embed/>
                </p:oleObj>
              </mc:Choice>
              <mc:Fallback>
                <p:oleObj name="think-cell Slide" r:id="rId32" imgW="353" imgH="35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51F7974-3CC6-4D11-8385-ED12781B8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95BC87-ECDD-EBA2-B1D0-CA8967E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1331664" y="-698217"/>
            <a:ext cx="884419" cy="3600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0895"/>
            <a:ext cx="10896599" cy="374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anose="000005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0" i="0" kern="1200">
          <a:solidFill>
            <a:schemeClr val="accent1"/>
          </a:solidFill>
          <a:latin typeface="Somfy Sans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95BC87-ECDD-EBA2-B1D0-CA8967E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00228" y="129361"/>
            <a:ext cx="884419" cy="1944845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0895"/>
            <a:ext cx="10896599" cy="374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600" b="0" i="0" kern="1200">
          <a:solidFill>
            <a:schemeClr val="accent1"/>
          </a:solidFill>
          <a:latin typeface="Somfy Sans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51F7974-3CC6-4D11-8385-ED12781B88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087199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53" imgH="353" progId="TCLayout.ActiveDocument.1">
                  <p:embed/>
                </p:oleObj>
              </mc:Choice>
              <mc:Fallback>
                <p:oleObj name="think-cell Slide" r:id="rId32" imgW="353" imgH="35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51F7974-3CC6-4D11-8385-ED12781B8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95BC87-ECDD-EBA2-B1D0-CA8967E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1331664" y="-698217"/>
            <a:ext cx="884419" cy="3600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0895"/>
            <a:ext cx="10896599" cy="374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anose="00000500000000000000" pitchFamily="50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  <p:sldLayoutId id="2147483843" r:id="rId27"/>
    <p:sldLayoutId id="2147483844" r:id="rId28"/>
    <p:sldLayoutId id="2147483845" r:id="rId2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0" i="0" kern="1200">
          <a:solidFill>
            <a:schemeClr val="accent1"/>
          </a:solidFill>
          <a:latin typeface="Somfy Sans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FT | Home, Building, Urban Access Automation">
            <a:extLst>
              <a:ext uri="{FF2B5EF4-FFF2-40B4-BE49-F238E27FC236}">
                <a16:creationId xmlns:a16="http://schemas.microsoft.com/office/drawing/2014/main" id="{859641F6-EDBA-0B52-C22A-0DC1D198B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-2" b="-2"/>
          <a:stretch>
            <a:fillRect/>
          </a:stretch>
        </p:blipFill>
        <p:spPr bwMode="auto">
          <a:xfrm>
            <a:off x="20" y="10"/>
            <a:ext cx="6095980" cy="685799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2057" name="Subtitle 2">
            <a:extLst>
              <a:ext uri="{FF2B5EF4-FFF2-40B4-BE49-F238E27FC236}">
                <a16:creationId xmlns:a16="http://schemas.microsoft.com/office/drawing/2014/main" id="{2B7C5EA4-F276-191E-C028-16BCD26AB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3541" y="3939426"/>
            <a:ext cx="4318489" cy="13673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Somfy Sans" pitchFamily="2" charset="0"/>
                <a:ea typeface="+mj-ea"/>
                <a:cs typeface="+mj-cs"/>
              </a:rPr>
              <a:t>GUIDE TO CHOOSING</a:t>
            </a:r>
          </a:p>
        </p:txBody>
      </p:sp>
      <p:sp>
        <p:nvSpPr>
          <p:cNvPr id="2" name="Titre 5">
            <a:extLst>
              <a:ext uri="{FF2B5EF4-FFF2-40B4-BE49-F238E27FC236}">
                <a16:creationId xmlns:a16="http://schemas.microsoft.com/office/drawing/2014/main" id="{13862FA1-35E5-5414-6B0F-D270DEBCDB8D}"/>
              </a:ext>
            </a:extLst>
          </p:cNvPr>
          <p:cNvSpPr txBox="1">
            <a:spLocks/>
          </p:cNvSpPr>
          <p:nvPr/>
        </p:nvSpPr>
        <p:spPr>
          <a:xfrm>
            <a:off x="7013542" y="1709929"/>
            <a:ext cx="4318489" cy="1367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rgbClr val="25485A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it-IT" dirty="0"/>
              <a:t>ARES ULTRA BT B</a:t>
            </a:r>
          </a:p>
          <a:p>
            <a:pPr algn="ctr">
              <a:spcBef>
                <a:spcPts val="1000"/>
              </a:spcBef>
            </a:pPr>
            <a:r>
              <a:rPr lang="it-IT" dirty="0"/>
              <a:t>ARES BT B</a:t>
            </a:r>
            <a:endParaRPr lang="fr-FR" b="1" i="0" kern="1200" dirty="0">
              <a:latin typeface="Somfy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06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AB3FAE70-E801-C02D-8678-70CB1D94A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872487"/>
            <a:ext cx="11126798" cy="2794021"/>
          </a:xfrm>
        </p:spPr>
        <p:txBody>
          <a:bodyPr/>
          <a:lstStyle/>
          <a:p>
            <a:pPr fontAlgn="base"/>
            <a:r>
              <a:rPr lang="en-US" sz="1800" cap="all" dirty="0"/>
              <a:t>VALUE PROPOSITION: </a:t>
            </a:r>
            <a:r>
              <a:rPr lang="en-US" sz="1800" b="0" dirty="0"/>
              <a:t>​New Ares is engineered to streamline sliding gate automation installation in single &amp; multi-residential and commercial buildings, offering faster setup with improved speed and security. Utilizing </a:t>
            </a:r>
            <a:r>
              <a:rPr lang="en-US" sz="1800" b="0" dirty="0" err="1"/>
              <a:t>EasyAxs</a:t>
            </a:r>
            <a:r>
              <a:rPr lang="en-US" sz="1800" b="0" dirty="0"/>
              <a:t> tools, it ensures efficient installation and remote configuration. The system also optimizes energy usage to meet European standards, promoting a minimal environmental footprint through reduced power consumption.</a:t>
            </a:r>
            <a:r>
              <a:rPr lang="fr-FR" sz="1800" b="0" dirty="0"/>
              <a:t>​</a:t>
            </a:r>
          </a:p>
          <a:p>
            <a:pPr fontAlgn="base"/>
            <a:r>
              <a:rPr lang="en-US" sz="1800" cap="all" dirty="0"/>
              <a:t>SMART FEATURES </a:t>
            </a:r>
            <a:r>
              <a:rPr lang="en-US" sz="1800" b="0" cap="all" dirty="0"/>
              <a:t>– </a:t>
            </a:r>
            <a:r>
              <a:rPr lang="en-US" sz="1800" b="0" dirty="0"/>
              <a:t>new</a:t>
            </a:r>
            <a:r>
              <a:rPr lang="en-US" sz="1800" b="0" cap="all" dirty="0"/>
              <a:t> </a:t>
            </a:r>
            <a:r>
              <a:rPr lang="en-US" sz="1800" b="0" dirty="0"/>
              <a:t>connected solutions for installers and end users, thanks to U-Link 2.0 and U-Security ​</a:t>
            </a:r>
          </a:p>
          <a:p>
            <a:pPr fontAlgn="base"/>
            <a:r>
              <a:rPr lang="en-US" sz="1800" cap="all" dirty="0"/>
              <a:t>FAST MANEUVERING </a:t>
            </a:r>
            <a:r>
              <a:rPr lang="en-US" sz="1800" b="0" cap="all" dirty="0"/>
              <a:t>– </a:t>
            </a:r>
            <a:r>
              <a:rPr lang="en-US" sz="1800" b="0" dirty="0"/>
              <a:t>new Ares Ultra BT B and Ares BT B increase gate maneuvering speed by 30%</a:t>
            </a:r>
            <a:endParaRPr lang="fr-FR" sz="1800" b="0" dirty="0"/>
          </a:p>
          <a:p>
            <a:pPr fontAlgn="base"/>
            <a:endParaRPr lang="fr-FR" sz="1800" b="0" dirty="0"/>
          </a:p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B3A8E9-918F-9619-1FE6-F502522B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D0353B-8E1C-4997-D782-D32A0754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2</a:t>
            </a:fld>
            <a:endParaRPr lang="en-GB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50F60677-0CBD-461F-4F21-D40F21D9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ARES ULTRA BT B</a:t>
            </a:r>
            <a:br>
              <a:rPr lang="it-IT" dirty="0"/>
            </a:br>
            <a:r>
              <a:rPr lang="it-IT" dirty="0"/>
              <a:t>ARES BT B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1A4F807-C164-376B-4203-67E91E33E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18" y="603822"/>
            <a:ext cx="1655011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5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427021-88CD-5AEC-8FF9-B553690F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581ACD-48D9-AE87-61BF-B5896B8C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3</a:t>
            </a:fld>
            <a:endParaRPr lang="en-GB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27553FC-E522-BEB4-730C-C9BE6470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000" b="1" kern="1200" cap="all">
                <a:solidFill>
                  <a:srgbClr val="001C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25485A"/>
                </a:solidFill>
                <a:latin typeface="Somfy Sans" pitchFamily="2" charset="0"/>
              </a:rPr>
              <a:t>PHASE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25485A"/>
                </a:solidFill>
                <a:latin typeface="Somfy Sans" pitchFamily="2" charset="0"/>
              </a:rPr>
              <a:t>IN ARES ULTRA BT B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A7304B-DAD0-7E90-327E-011D6DB2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45" y="978408"/>
            <a:ext cx="1655011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Segnaposto contenuto 13">
            <a:extLst>
              <a:ext uri="{FF2B5EF4-FFF2-40B4-BE49-F238E27FC236}">
                <a16:creationId xmlns:a16="http://schemas.microsoft.com/office/drawing/2014/main" id="{0AF3F207-7EEC-936E-BE81-7201186143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326080"/>
              </p:ext>
            </p:extLst>
          </p:nvPr>
        </p:nvGraphicFramePr>
        <p:xfrm>
          <a:off x="1536245" y="3630612"/>
          <a:ext cx="9007064" cy="1398587"/>
        </p:xfrm>
        <a:graphic>
          <a:graphicData uri="http://schemas.openxmlformats.org/drawingml/2006/table">
            <a:tbl>
              <a:tblPr/>
              <a:tblGrid>
                <a:gridCol w="1281253">
                  <a:extLst>
                    <a:ext uri="{9D8B030D-6E8A-4147-A177-3AD203B41FA5}">
                      <a16:colId xmlns:a16="http://schemas.microsoft.com/office/drawing/2014/main" val="3454468792"/>
                    </a:ext>
                  </a:extLst>
                </a:gridCol>
                <a:gridCol w="919159">
                  <a:extLst>
                    <a:ext uri="{9D8B030D-6E8A-4147-A177-3AD203B41FA5}">
                      <a16:colId xmlns:a16="http://schemas.microsoft.com/office/drawing/2014/main" val="2214498522"/>
                    </a:ext>
                  </a:extLst>
                </a:gridCol>
                <a:gridCol w="1827873">
                  <a:extLst>
                    <a:ext uri="{9D8B030D-6E8A-4147-A177-3AD203B41FA5}">
                      <a16:colId xmlns:a16="http://schemas.microsoft.com/office/drawing/2014/main" val="2920540931"/>
                    </a:ext>
                  </a:extLst>
                </a:gridCol>
                <a:gridCol w="1117614">
                  <a:extLst>
                    <a:ext uri="{9D8B030D-6E8A-4147-A177-3AD203B41FA5}">
                      <a16:colId xmlns:a16="http://schemas.microsoft.com/office/drawing/2014/main" val="790515055"/>
                    </a:ext>
                  </a:extLst>
                </a:gridCol>
                <a:gridCol w="1159394">
                  <a:extLst>
                    <a:ext uri="{9D8B030D-6E8A-4147-A177-3AD203B41FA5}">
                      <a16:colId xmlns:a16="http://schemas.microsoft.com/office/drawing/2014/main" val="1847667531"/>
                    </a:ext>
                  </a:extLst>
                </a:gridCol>
                <a:gridCol w="668479">
                  <a:extLst>
                    <a:ext uri="{9D8B030D-6E8A-4147-A177-3AD203B41FA5}">
                      <a16:colId xmlns:a16="http://schemas.microsoft.com/office/drawing/2014/main" val="2525851626"/>
                    </a:ext>
                  </a:extLst>
                </a:gridCol>
                <a:gridCol w="2033292">
                  <a:extLst>
                    <a:ext uri="{9D8B030D-6E8A-4147-A177-3AD203B41FA5}">
                      <a16:colId xmlns:a16="http://schemas.microsoft.com/office/drawing/2014/main" val="1639963593"/>
                    </a:ext>
                  </a:extLst>
                </a:gridCol>
              </a:tblGrid>
              <a:tr h="57085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BFT ID REF.​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E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MDM REF.​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E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OLD MODEL​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E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SUBSTITUTION TYPE​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E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BFT ID REF.​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E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MDM REF.​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E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MODEL​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8E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252722"/>
                  </a:ext>
                </a:extLst>
              </a:tr>
              <a:tr h="24261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P926193 00002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2600857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ARES ULTRA BT A 1000       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REPLACED 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P926203 00002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2618284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ARES ULTRA BT B1000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106822"/>
                  </a:ext>
                </a:extLst>
              </a:tr>
              <a:tr h="28542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P926191 00002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2600502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ARES ULTRA BT A 1500       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REPLACED 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P926204 00002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2618287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ARES ULTRA BT B1500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147707"/>
                  </a:ext>
                </a:extLst>
              </a:tr>
              <a:tr h="29969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R925295 00001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2611842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ARES ULTRA BT KIT A 1000 FRA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REPLACED 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C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R925399 00002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2618286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ARES ULTRA BT KIT B1000 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26956"/>
                  </a:ext>
                </a:extLst>
              </a:tr>
            </a:tbl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C10B070-4DDC-848F-3CDE-D8726A08149E}"/>
              </a:ext>
            </a:extLst>
          </p:cNvPr>
          <p:cNvSpPr txBox="1"/>
          <p:nvPr/>
        </p:nvSpPr>
        <p:spPr>
          <a:xfrm>
            <a:off x="4835236" y="1903722"/>
            <a:ext cx="616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all" dirty="0">
                <a:solidFill>
                  <a:srgbClr val="25485A"/>
                </a:solidFill>
                <a:latin typeface="Somfy Sans" pitchFamily="2" charset="0"/>
                <a:ea typeface="+mj-ea"/>
                <a:cs typeface="+mj-cs"/>
              </a:rPr>
              <a:t>NEW REFERENCES</a:t>
            </a:r>
          </a:p>
        </p:txBody>
      </p:sp>
    </p:spTree>
    <p:extLst>
      <p:ext uri="{BB962C8B-B14F-4D97-AF65-F5344CB8AC3E}">
        <p14:creationId xmlns:p14="http://schemas.microsoft.com/office/powerpoint/2010/main" val="139057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EDCFA-7A54-10AF-FAFF-D7C2CE026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D0D57B3-C127-572A-89BE-C047685B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913557-0734-1810-8508-345AE4AD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4</a:t>
            </a:fld>
            <a:endParaRPr lang="en-GB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A1E5537-06E6-50BC-0FA2-5CD94AD2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000" b="1" kern="1200" cap="all">
                <a:solidFill>
                  <a:srgbClr val="001C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25485A"/>
                </a:solidFill>
                <a:latin typeface="Somfy Sans" pitchFamily="2" charset="0"/>
              </a:rPr>
              <a:t>PHASE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25485A"/>
                </a:solidFill>
                <a:latin typeface="Somfy Sans" pitchFamily="2" charset="0"/>
              </a:rPr>
              <a:t>IN ARES BT B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5AF7C051-DDA5-9A4F-7045-78E080ED017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379975" y="1624710"/>
            <a:ext cx="3200400" cy="882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cap="all" dirty="0">
                <a:ea typeface="+mj-ea"/>
                <a:cs typeface="+mj-cs"/>
              </a:rPr>
              <a:t>NEW REFERENCES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1F46E1-FFA3-D241-4716-44D6E674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791570"/>
            <a:ext cx="1801091" cy="213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C87F6B56-CF4D-FB1A-BE68-97466D9C11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058598"/>
              </p:ext>
            </p:extLst>
          </p:nvPr>
        </p:nvGraphicFramePr>
        <p:xfrm>
          <a:off x="1468582" y="3428999"/>
          <a:ext cx="9254836" cy="1804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210390" imgH="1371472" progId="Excel.Sheet.12">
                  <p:embed/>
                </p:oleObj>
              </mc:Choice>
              <mc:Fallback>
                <p:oleObj name="Worksheet" r:id="rId3" imgW="8210390" imgH="13714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8582" y="3428999"/>
                        <a:ext cx="9254836" cy="1804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430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toC">
  <a:themeElements>
    <a:clrScheme name="Personnalisé 6">
      <a:dk1>
        <a:srgbClr val="24485A"/>
      </a:dk1>
      <a:lt1>
        <a:srgbClr val="FFFFFF"/>
      </a:lt1>
      <a:dk2>
        <a:srgbClr val="7C8D9B"/>
      </a:dk2>
      <a:lt2>
        <a:srgbClr val="FFFFFF"/>
      </a:lt2>
      <a:accent1>
        <a:srgbClr val="24485A"/>
      </a:accent1>
      <a:accent2>
        <a:srgbClr val="FAB800"/>
      </a:accent2>
      <a:accent3>
        <a:srgbClr val="CCC4BD"/>
      </a:accent3>
      <a:accent4>
        <a:srgbClr val="C3D2D6"/>
      </a:accent4>
      <a:accent5>
        <a:srgbClr val="FEEDBF"/>
      </a:accent5>
      <a:accent6>
        <a:srgbClr val="FBFAF8"/>
      </a:accent6>
      <a:hlink>
        <a:srgbClr val="DF94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C.pptx" id="{D1DA1EF0-C2B0-DC4A-8A06-5F543B933898}" vid="{7BBDF827-0EBF-064E-B380-261900BE761E}"/>
    </a:ext>
  </a:extLst>
</a:theme>
</file>

<file path=ppt/theme/theme2.xml><?xml version="1.0" encoding="utf-8"?>
<a:theme xmlns:a="http://schemas.openxmlformats.org/drawingml/2006/main" name="2_BtoB">
  <a:themeElements>
    <a:clrScheme name="SOMF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484F"/>
      </a:accent1>
      <a:accent2>
        <a:srgbClr val="FFB61A"/>
      </a:accent2>
      <a:accent3>
        <a:srgbClr val="E4DBCF"/>
      </a:accent3>
      <a:accent4>
        <a:srgbClr val="FFE9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B.potx" id="{D91C2053-4FE1-A447-B4CF-693C0214DF61}" vid="{AEAF9051-FEA7-5940-A2D3-07F19D90AF61}"/>
    </a:ext>
  </a:extLst>
</a:theme>
</file>

<file path=ppt/theme/theme3.xml><?xml version="1.0" encoding="utf-8"?>
<a:theme xmlns:a="http://schemas.openxmlformats.org/drawingml/2006/main" name="BtoB">
  <a:themeElements>
    <a:clrScheme name="SOMF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484F"/>
      </a:accent1>
      <a:accent2>
        <a:srgbClr val="FFB61A"/>
      </a:accent2>
      <a:accent3>
        <a:srgbClr val="E4DBCF"/>
      </a:accent3>
      <a:accent4>
        <a:srgbClr val="FFE9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B.potx" id="{D91C2053-4FE1-A447-B4CF-693C0214DF61}" vid="{AEAF9051-FEA7-5940-A2D3-07F19D90AF61}"/>
    </a:ext>
  </a:extLst>
</a:theme>
</file>

<file path=ppt/theme/theme4.xml><?xml version="1.0" encoding="utf-8"?>
<a:theme xmlns:a="http://schemas.openxmlformats.org/drawingml/2006/main" name="1_BtoB">
  <a:themeElements>
    <a:clrScheme name="SOMF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484F"/>
      </a:accent1>
      <a:accent2>
        <a:srgbClr val="FFB61A"/>
      </a:accent2>
      <a:accent3>
        <a:srgbClr val="E4DBCF"/>
      </a:accent3>
      <a:accent4>
        <a:srgbClr val="FFE9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B.potx" id="{D91C2053-4FE1-A447-B4CF-693C0214DF61}" vid="{AEAF9051-FEA7-5940-A2D3-07F19D90AF61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198A4C9DBE41DC9E4CEB39D1D3D20B00DB39C438DF6EDA418DF2A590C03B882E" ma:contentTypeVersion="16" ma:contentTypeDescription="Create a new document." ma:contentTypeScope="" ma:versionID="14d251fc83959c107b34af4afbcdf626">
  <xsd:schema xmlns:xsd="http://www.w3.org/2001/XMLSchema" xmlns:xs="http://www.w3.org/2001/XMLSchema" xmlns:p="http://schemas.microsoft.com/office/2006/metadata/properties" xmlns:ns2="20434CEC-F224-445D-89C8-DA7D5882575D" xmlns:ns3="579f8234-1b3a-43c6-877d-00555ce149dc" xmlns:ns4="3e1aacae-9e28-4cb9-a711-7bf6fdad1110" targetNamespace="http://schemas.microsoft.com/office/2006/metadata/properties" ma:root="true" ma:fieldsID="e3cccb47932b71a2dd86f71beb38e40a" ns2:_="" ns3:_="" ns4:_="">
    <xsd:import namespace="20434CEC-F224-445D-89C8-DA7D5882575D"/>
    <xsd:import namespace="579f8234-1b3a-43c6-877d-00555ce149dc"/>
    <xsd:import namespace="3e1aacae-9e28-4cb9-a711-7bf6fdad1110"/>
    <xsd:element name="properties">
      <xsd:complexType>
        <xsd:sequence>
          <xsd:element name="documentManagement">
            <xsd:complexType>
              <xsd:all>
                <xsd:element ref="ns2:SomfyTagsTaxHTField" minOccurs="0"/>
                <xsd:element ref="ns2:SomfyDocumentTypeTaxHTField" minOccurs="0"/>
                <xsd:element ref="ns3:SomfySite" minOccurs="0"/>
                <xsd:element ref="ns3:TaxCatchAll" minOccurs="0"/>
                <xsd:element ref="ns4:MediaServiceMetadata" minOccurs="0"/>
                <xsd:element ref="ns4:MediaServiceFastMetadata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ObjectDetectorVersion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34CEC-F224-445D-89C8-DA7D5882575D" elementFormDefault="qualified">
    <xsd:import namespace="http://schemas.microsoft.com/office/2006/documentManagement/types"/>
    <xsd:import namespace="http://schemas.microsoft.com/office/infopath/2007/PartnerControls"/>
    <xsd:element name="SomfyTagsTaxHTField" ma:index="8" nillable="true" ma:taxonomy="true" ma:internalName="SomfyTagsTaxHTField" ma:taxonomyFieldName="SomfyTags" ma:displayName="Tags" ma:fieldId="{8b81c89c-6d4b-4a9e-bfe4-626fe045d6df}" ma:taxonomyMulti="true" ma:sspId="4560a912-820e-4fa3-9fe9-00a4a9064378" ma:termSetId="3ac6d041-c917-422f-9282-66ea33c5c43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omfyDocumentTypeTaxHTField" ma:index="10" nillable="true" ma:taxonomy="true" ma:internalName="SomfyDocumentTypeTaxHTField" ma:taxonomyFieldName="SomfyDocumentType" ma:displayName="Document Type" ma:fieldId="{809ca003-ebd1-4854-a594-2d312d6d6983}" ma:sspId="4560a912-820e-4fa3-9fe9-00a4a9064378" ma:termSetId="8b5d468f-06c9-4f1d-a6b4-0e5e089ccb37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f8234-1b3a-43c6-877d-00555ce149dc" elementFormDefault="qualified">
    <xsd:import namespace="http://schemas.microsoft.com/office/2006/documentManagement/types"/>
    <xsd:import namespace="http://schemas.microsoft.com/office/infopath/2007/PartnerControls"/>
    <xsd:element name="SomfySite" ma:index="12" nillable="true" ma:displayName="Site" ma:hidden="true" ma:internalName="SomfySite">
      <xsd:simpleType>
        <xsd:restriction base="dms:Text">
          <xsd:maxLength value="255"/>
        </xsd:restriction>
      </xsd:simpleType>
    </xsd:element>
    <xsd:element name="TaxCatchAll" ma:index="13" nillable="true" ma:displayName="Taxonomy Catch All Column" ma:description="" ma:hidden="true" ma:list="{4b62be17-7237-4d73-8643-1aaf087bd901}" ma:internalName="TaxCatchAll" ma:showField="CatchAllData" ma:web="579f8234-1b3a-43c6-877d-00555ce149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aacae-9e28-4cb9-a711-7bf6fdad1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560a912-820e-4fa3-9fe9-00a4a9064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79f8234-1b3a-43c6-877d-00555ce149dc">
      <UserInfo>
        <DisplayName>HRNCIR, Jan</DisplayName>
        <AccountId>8385</AccountId>
        <AccountType/>
      </UserInfo>
    </SharedWithUsers>
    <SomfyDocumentTypeTaxHTField xmlns="20434CEC-F224-445D-89C8-DA7D5882575D">
      <Terms xmlns="http://schemas.microsoft.com/office/infopath/2007/PartnerControls"/>
    </SomfyDocumentTypeTaxHTField>
    <SomfyTagsTaxHTField xmlns="20434CEC-F224-445D-89C8-DA7D5882575D">
      <Terms xmlns="http://schemas.microsoft.com/office/infopath/2007/PartnerControls"/>
    </SomfyTagsTaxHTField>
    <TaxCatchAll xmlns="579f8234-1b3a-43c6-877d-00555ce149dc" xsi:nil="true"/>
    <lcf76f155ced4ddcb4097134ff3c332f xmlns="3e1aacae-9e28-4cb9-a711-7bf6fdad1110">
      <Terms xmlns="http://schemas.microsoft.com/office/infopath/2007/PartnerControls"/>
    </lcf76f155ced4ddcb4097134ff3c332f>
    <SomfySite xmlns="579f8234-1b3a-43c6-877d-00555ce149dc" xsi:nil="true"/>
  </documentManagement>
</p:properties>
</file>

<file path=customXml/itemProps1.xml><?xml version="1.0" encoding="utf-8"?>
<ds:datastoreItem xmlns:ds="http://schemas.openxmlformats.org/officeDocument/2006/customXml" ds:itemID="{40EEFC37-0C5B-428C-9C4E-897683D9A0C1}">
  <ds:schemaRefs>
    <ds:schemaRef ds:uri="20434CEC-F224-445D-89C8-DA7D5882575D"/>
    <ds:schemaRef ds:uri="3e1aacae-9e28-4cb9-a711-7bf6fdad1110"/>
    <ds:schemaRef ds:uri="579f8234-1b3a-43c6-877d-00555ce149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F0CC633-74FE-419D-929C-9FEFF34276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3808B-8BBE-4A71-A001-A90A7F9A0D1E}">
  <ds:schemaRefs>
    <ds:schemaRef ds:uri="20434CEC-F224-445D-89C8-DA7D5882575D"/>
    <ds:schemaRef ds:uri="3e1aacae-9e28-4cb9-a711-7bf6fdad1110"/>
    <ds:schemaRef ds:uri="579f8234-1b3a-43c6-877d-00555ce149d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224</Words>
  <Application>Microsoft Office PowerPoint</Application>
  <PresentationFormat>Widescreen</PresentationFormat>
  <Paragraphs>43</Paragraphs>
  <Slides>4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6" baseType="lpstr">
      <vt:lpstr>Apple Symbols</vt:lpstr>
      <vt:lpstr>Arial</vt:lpstr>
      <vt:lpstr>Calibri</vt:lpstr>
      <vt:lpstr>Somfy Sans</vt:lpstr>
      <vt:lpstr>Somfy Sans ExtraLight</vt:lpstr>
      <vt:lpstr>Somfy Sans Light</vt:lpstr>
      <vt:lpstr>BtoC</vt:lpstr>
      <vt:lpstr>2_BtoB</vt:lpstr>
      <vt:lpstr>BtoB</vt:lpstr>
      <vt:lpstr>1_BtoB</vt:lpstr>
      <vt:lpstr>think-cell Slide</vt:lpstr>
      <vt:lpstr>Foglio di lavoro di Microsoft Excel</vt:lpstr>
      <vt:lpstr>Presentazione standard di PowerPoint</vt:lpstr>
      <vt:lpstr>ARES ULTRA BT B ARES BT B</vt:lpstr>
      <vt:lpstr>PHASE IN ARES ULTRA BT B </vt:lpstr>
      <vt:lpstr>PHASE IN ARES BT 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 la présentation  en 3 lignes</dc:title>
  <dc:creator>Ferry, Joanna (PAR-FUB)</dc:creator>
  <cp:lastModifiedBy>MONTINI, Enrico</cp:lastModifiedBy>
  <cp:revision>5</cp:revision>
  <dcterms:created xsi:type="dcterms:W3CDTF">2022-05-02T10:02:42Z</dcterms:created>
  <dcterms:modified xsi:type="dcterms:W3CDTF">2025-09-10T13:44:49Z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fcb221a-6e97-4d92-b656-ecf531a71c86_Enabled">
    <vt:lpwstr>true</vt:lpwstr>
  </property>
  <property fmtid="{D5CDD505-2E9C-101B-9397-08002B2CF9AE}" pid="3" name="MSIP_Label_afcb221a-6e97-4d92-b656-ecf531a71c86_SetDate">
    <vt:lpwstr>2022-11-18T09:51:33Z</vt:lpwstr>
  </property>
  <property fmtid="{D5CDD505-2E9C-101B-9397-08002B2CF9AE}" pid="4" name="MSIP_Label_afcb221a-6e97-4d92-b656-ecf531a71c86_Method">
    <vt:lpwstr>Standard</vt:lpwstr>
  </property>
  <property fmtid="{D5CDD505-2E9C-101B-9397-08002B2CF9AE}" pid="5" name="MSIP_Label_afcb221a-6e97-4d92-b656-ecf531a71c86_Name">
    <vt:lpwstr>General</vt:lpwstr>
  </property>
  <property fmtid="{D5CDD505-2E9C-101B-9397-08002B2CF9AE}" pid="6" name="MSIP_Label_afcb221a-6e97-4d92-b656-ecf531a71c86_SiteId">
    <vt:lpwstr>6f2633ea-c60d-4a07-be1c-b5cd19f27133</vt:lpwstr>
  </property>
  <property fmtid="{D5CDD505-2E9C-101B-9397-08002B2CF9AE}" pid="7" name="MSIP_Label_afcb221a-6e97-4d92-b656-ecf531a71c86_ActionId">
    <vt:lpwstr>a5b01d10-b8c9-409f-8729-884a06ec42b7</vt:lpwstr>
  </property>
  <property fmtid="{D5CDD505-2E9C-101B-9397-08002B2CF9AE}" pid="8" name="MSIP_Label_afcb221a-6e97-4d92-b656-ecf531a71c86_ContentBits">
    <vt:lpwstr>0</vt:lpwstr>
  </property>
  <property fmtid="{D5CDD505-2E9C-101B-9397-08002B2CF9AE}" pid="9" name="ContentTypeId">
    <vt:lpwstr>0x010100E9198A4C9DBE41DC9E4CEB39D1D3D20B00DB39C438DF6EDA418DF2A590C03B882E</vt:lpwstr>
  </property>
  <property fmtid="{D5CDD505-2E9C-101B-9397-08002B2CF9AE}" pid="10" name="MediaServiceImageTags">
    <vt:lpwstr/>
  </property>
  <property fmtid="{D5CDD505-2E9C-101B-9397-08002B2CF9AE}" pid="11" name="SomfyDocumentType">
    <vt:lpwstr/>
  </property>
  <property fmtid="{D5CDD505-2E9C-101B-9397-08002B2CF9AE}" pid="12" name="SomfyTags">
    <vt:lpwstr/>
  </property>
</Properties>
</file>