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4.xml" ContentType="application/vnd.openxmlformats-officedocument.theme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9" r:id="rId4"/>
    <p:sldMasterId id="2147483733" r:id="rId5"/>
    <p:sldMasterId id="2147483763" r:id="rId6"/>
    <p:sldMasterId id="2147483816" r:id="rId7"/>
  </p:sldMasterIdLst>
  <p:notesMasterIdLst>
    <p:notesMasterId r:id="rId11"/>
  </p:notesMasterIdLst>
  <p:sldIdLst>
    <p:sldId id="2147479750" r:id="rId8"/>
    <p:sldId id="2147479753" r:id="rId9"/>
    <p:sldId id="214747975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5CA239-F4B9-31FB-FB44-EF16666F2754}" name="MEILHAN Anne" initials="MA" userId="S::anne.meilhan@somfy.com::ff8e5100-396f-4519-9bf2-060bd9216942" providerId="AD"/>
  <p188:author id="{30C23F4F-BB59-EA6E-D686-4CC034324E62}" name="BELLEVERGUE Veronique" initials="BV" userId="S::veronique.bellevergue@somfy.com::430427cb-b574-4a8a-8701-809d639c8691" providerId="AD"/>
  <p188:author id="{FBBCF78E-E152-4F8C-5039-3FB8C0B42179}" name="WESTERMANN Marc" initials="WM" userId="S::marc.westermann@somfy.com::1ed1c63c-33d8-4452-af81-a22725a88a6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D5E"/>
    <a:srgbClr val="CCC4BD"/>
    <a:srgbClr val="F1EBE1"/>
    <a:srgbClr val="ECECEC"/>
    <a:srgbClr val="25485A"/>
    <a:srgbClr val="9E0001"/>
    <a:srgbClr val="25484A"/>
    <a:srgbClr val="2548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DF30B-24DA-4D48-81DE-3481F62E1549}" v="30" dt="2025-08-27T14:29:54.5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tyl jasny 2 — Ak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tyl jasny 2 — Ak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A9648-C67D-1641-9718-286FC44C8F36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3D62F-7CA3-B74D-B033-82529AB9C0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82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>
              <a:highlight>
                <a:srgbClr val="FFFF00"/>
              </a:highlight>
            </a:endParaRPr>
          </a:p>
          <a:p>
            <a:endParaRPr lang="fr-FR">
              <a:highlight>
                <a:srgbClr val="FFFF00"/>
              </a:highlight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B9880-5783-4899-9FDC-04A9C879962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504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rgbClr val="25485A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1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EEBB565-0D5F-A163-B519-39BD3169B0E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999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72554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5156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68277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r>
              <a:rPr lang="fr-FR"/>
              <a:t>Somfy Smart Shading offer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0037542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 - Lef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331763" y="1635569"/>
            <a:ext cx="5903912" cy="40735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 i="0"/>
            </a:lvl1pPr>
          </a:lstStyle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7320136" y="2241096"/>
            <a:ext cx="4189418" cy="30777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 marL="0" indent="0">
              <a:buNone/>
              <a:defRPr lang="en-US" sz="1400" b="0" i="0" smtClean="0">
                <a:solidFill>
                  <a:schemeClr val="tx1"/>
                </a:solidFill>
                <a:latin typeface="Somfy Sans Light" pitchFamily="2" charset="0"/>
                <a:ea typeface="+mn-ea"/>
                <a:cs typeface="+mn-cs"/>
              </a:defRPr>
            </a:lvl1pPr>
            <a:lvl2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algn="just">
              <a:spcBef>
                <a:spcPts val="1200"/>
              </a:spcBef>
            </a:pPr>
            <a:r>
              <a:rPr lang="en-US"/>
              <a:t>Your description here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7320136" y="1631933"/>
            <a:ext cx="4189417" cy="523220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 marL="0" indent="0">
              <a:buNone/>
              <a:defRPr lang="en-US" sz="2800" b="0" i="0">
                <a:solidFill>
                  <a:schemeClr val="tx2"/>
                </a:solidFill>
                <a:latin typeface="Somfy Sans" pitchFamily="2" charset="0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Your title here</a:t>
            </a:r>
          </a:p>
        </p:txBody>
      </p:sp>
      <p:pic>
        <p:nvPicPr>
          <p:cNvPr id="15" name="Image 1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85CCC1D-1982-274D-BB12-55F2BF3403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62626741-9D1E-3E4D-8417-9E6B48031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r>
              <a:rPr lang="fr-FR"/>
              <a:t>Somfy Smart Shading offer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B78EB9-7E9A-2241-B5FA-F96DFEEA4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2F3494-024F-E54F-AC81-CD9D613EF1E2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407174D8-6145-2C4E-B5F7-77AF252C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64B4C-C1DB-C94D-A98F-3936F7A8B93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3126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1126798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6346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E68ACBD4-483B-BDB9-8E53-C17EF5B552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545" y="2426677"/>
            <a:ext cx="3262313" cy="3772511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25485A"/>
                </a:solidFill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E969D69-B45D-F96D-5E11-A35E374DEC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5545" y="792291"/>
            <a:ext cx="2936482" cy="973879"/>
          </a:xfrm>
        </p:spPr>
        <p:txBody>
          <a:bodyPr bIns="108000">
            <a:noAutofit/>
          </a:bodyPr>
          <a:lstStyle>
            <a:lvl1pPr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Modifiez le style du </a:t>
            </a:r>
            <a:r>
              <a:rPr lang="fr-FR" err="1"/>
              <a:t>tite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476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192" y="6360296"/>
            <a:ext cx="3920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3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rgbClr val="25485A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3889A12-6904-A817-264C-3F055299B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76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954B6BB-57EA-C495-6B5D-EF46295EF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67463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567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>
            <a:solidFill>
              <a:schemeClr val="accent2"/>
            </a:solidFill>
          </a:ln>
        </p:spPr>
        <p:txBody>
          <a:bodyPr vert="horz" tIns="72000" bIns="72000">
            <a:normAutofit/>
          </a:bodyPr>
          <a:lstStyle>
            <a:lvl1pPr algn="ctr">
              <a:defRPr sz="32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 err="1"/>
              <a:t>Thank</a:t>
            </a:r>
            <a:r>
              <a:rPr lang="fr-FR"/>
              <a:t> </a:t>
            </a:r>
            <a:r>
              <a:rPr lang="fr-FR" err="1"/>
              <a:t>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776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6" name="ZoneTexte 5"/>
          <p:cNvSpPr txBox="1"/>
          <p:nvPr userDrawn="1"/>
        </p:nvSpPr>
        <p:spPr>
          <a:xfrm>
            <a:off x="53597" y="312719"/>
            <a:ext cx="312160" cy="410433"/>
          </a:xfrm>
          <a:prstGeom prst="rect">
            <a:avLst/>
          </a:prstGeom>
          <a:noFill/>
        </p:spPr>
        <p:txBody>
          <a:bodyPr wrap="square" tIns="0" rIns="0" bIns="0" rtlCol="0" anchor="t" anchorCtr="0">
            <a:spAutoFit/>
          </a:bodyPr>
          <a:lstStyle/>
          <a:p>
            <a:pPr algn="r"/>
            <a:r>
              <a:rPr lang="fr-FR" sz="2667" b="1">
                <a:solidFill>
                  <a:srgbClr val="E95D0F"/>
                </a:solidFill>
              </a:rPr>
              <a:t>/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>
          <a:xfrm>
            <a:off x="486834" y="988485"/>
            <a:ext cx="10104967" cy="3861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8" y="5963258"/>
            <a:ext cx="12191999" cy="891525"/>
          </a:xfrm>
          <a:prstGeom prst="rect">
            <a:avLst/>
          </a:prstGeom>
        </p:spPr>
      </p:pic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6051" y="6503533"/>
            <a:ext cx="3860800" cy="21082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467" cap="all">
                <a:solidFill>
                  <a:schemeClr val="accent2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265920" y="6503533"/>
            <a:ext cx="636693" cy="21082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600" b="1" cap="all">
                <a:solidFill>
                  <a:srgbClr val="E95D0F"/>
                </a:solidFill>
              </a:defRPr>
            </a:lvl1pPr>
          </a:lstStyle>
          <a:p>
            <a:fld id="{26B38A90-316F-AB4B-99AE-08E46F8057E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3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5283200" y="6503532"/>
            <a:ext cx="2844800" cy="250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7">
                <a:solidFill>
                  <a:srgbClr val="001C4B"/>
                </a:solidFill>
              </a:defRPr>
            </a:lvl1pPr>
          </a:lstStyle>
          <a:p>
            <a:fld id="{D22DAFA5-4332-564B-9A5F-8B63C19E24E3}" type="datetimeFigureOut">
              <a:rPr lang="fr-FR" smtClean="0"/>
              <a:pPr/>
              <a:t>25/09/2025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334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5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5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1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solidFill>
                  <a:srgbClr val="FFC000"/>
                </a:solidFill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/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1">
                <a:solidFill>
                  <a:srgbClr val="FFC000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61675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suel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75342" y="1320582"/>
            <a:ext cx="5507189" cy="232949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6275342" y="2709237"/>
            <a:ext cx="5507191" cy="107721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pour une image  14"/>
          <p:cNvSpPr>
            <a:spLocks noGrp="1"/>
          </p:cNvSpPr>
          <p:nvPr>
            <p:ph type="pic" sz="quarter" idx="11"/>
          </p:nvPr>
        </p:nvSpPr>
        <p:spPr>
          <a:xfrm>
            <a:off x="409468" y="1053287"/>
            <a:ext cx="5470576" cy="5398408"/>
          </a:xfrm>
        </p:spPr>
        <p:txBody>
          <a:bodyPr wrap="none" anchor="ctr">
            <a:noAutofit/>
          </a:bodyPr>
          <a:lstStyle>
            <a:lvl1pPr algn="ctr">
              <a:defRPr sz="1600" b="0" i="0" cap="none" baseline="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8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rgbClr val="25485A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644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/>
              <a:t>CLIQUEZ ET MODIFIEZ LE TITRE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77D4868-0BF2-4E52-AA8E-B884136988A5}"/>
              </a:ext>
            </a:extLst>
          </p:cNvPr>
          <p:cNvCxnSpPr/>
          <p:nvPr userDrawn="1"/>
        </p:nvCxnSpPr>
        <p:spPr>
          <a:xfrm flipH="1">
            <a:off x="0" y="932723"/>
            <a:ext cx="2063552" cy="0"/>
          </a:xfrm>
          <a:prstGeom prst="line">
            <a:avLst/>
          </a:prstGeom>
          <a:ln w="38100">
            <a:solidFill>
              <a:srgbClr val="485B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6551A9-63F0-4505-80AC-A03A0A65A1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62726" y="725335"/>
            <a:ext cx="4705349" cy="207388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tx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940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4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11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676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385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737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050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59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2964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7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892EE5D-29F1-B631-BDCF-F8C06D229876}"/>
              </a:ext>
            </a:extLst>
          </p:cNvPr>
          <p:cNvSpPr txBox="1">
            <a:spLocks/>
          </p:cNvSpPr>
          <p:nvPr userDrawn="1"/>
        </p:nvSpPr>
        <p:spPr>
          <a:xfrm rot="5400000">
            <a:off x="1636496" y="1102178"/>
            <a:ext cx="1263421" cy="4653643"/>
          </a:xfrm>
          <a:prstGeom prst="round2SameRect">
            <a:avLst>
              <a:gd name="adj1" fmla="val 50000"/>
              <a:gd name="adj2" fmla="val 0"/>
            </a:avLst>
          </a:prstGeom>
          <a:noFill/>
          <a:ln w="28575">
            <a:solidFill>
              <a:schemeClr val="accent2"/>
            </a:solidFill>
          </a:ln>
        </p:spPr>
        <p:txBody>
          <a:bodyPr vert="horz" lIns="91440" tIns="432000" rIns="91440" bIns="72000" rtlCol="0" anchor="ctr">
            <a:normAutofit/>
          </a:bodyPr>
          <a:lstStyle>
            <a:lvl1pPr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i="0" kern="1200">
                <a:solidFill>
                  <a:schemeClr val="accent1"/>
                </a:solidFill>
                <a:latin typeface="Somfy Sans Light" pitchFamily="2" charset="0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7DA399D-45B0-0CEA-A573-3E1B1AAC81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792098"/>
            <a:ext cx="4196444" cy="1263422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5485A"/>
                </a:solidFill>
              </a:defRPr>
            </a:lvl1pPr>
          </a:lstStyle>
          <a:p>
            <a:r>
              <a:rPr lang="fr-FR"/>
              <a:t>Sommaire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0BA31B-3600-CA67-63C4-4112FC284698}"/>
              </a:ext>
            </a:extLst>
          </p:cNvPr>
          <p:cNvSpPr/>
          <p:nvPr userDrawn="1"/>
        </p:nvSpPr>
        <p:spPr>
          <a:xfrm>
            <a:off x="-182880" y="2463501"/>
            <a:ext cx="182880" cy="1813797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630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7840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915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4212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5962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5278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5169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275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512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3259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3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Pictur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3541" y="3939426"/>
            <a:ext cx="4318489" cy="1367360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92C6ACC-ECE3-BC92-9E91-A4B8D05D6E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13542" y="2315255"/>
            <a:ext cx="4318489" cy="1653430"/>
          </a:xfrm>
        </p:spPr>
        <p:txBody>
          <a:bodyPr anchor="b">
            <a:normAutofit/>
          </a:bodyPr>
          <a:lstStyle>
            <a:lvl1pPr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01 titre du chapitre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D0A4EB0-799A-4E7A-050B-C9A4C60A38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4882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51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3431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337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9546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16200000" flipH="1">
            <a:off x="4323721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84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5400000">
            <a:off x="5616997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23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947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6838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endParaRPr lang="fr-F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34374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 - Lef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331763" y="1635569"/>
            <a:ext cx="5903912" cy="40735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 i="0"/>
            </a:lvl1pPr>
          </a:lstStyle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7320136" y="2241096"/>
            <a:ext cx="4189418" cy="30777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 marL="0" indent="0">
              <a:buNone/>
              <a:defRPr lang="en-US" sz="1400" b="0" i="0" smtClean="0">
                <a:solidFill>
                  <a:schemeClr val="tx1"/>
                </a:solidFill>
                <a:latin typeface="Somfy Sans Light" pitchFamily="2" charset="0"/>
                <a:ea typeface="+mn-ea"/>
                <a:cs typeface="+mn-cs"/>
              </a:defRPr>
            </a:lvl1pPr>
            <a:lvl2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algn="just">
              <a:spcBef>
                <a:spcPts val="1200"/>
              </a:spcBef>
            </a:pPr>
            <a:r>
              <a:rPr lang="en-US"/>
              <a:t>Your description here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7320136" y="1631933"/>
            <a:ext cx="4189417" cy="523220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 marL="0" indent="0">
              <a:buNone/>
              <a:defRPr lang="en-US" sz="2800" b="0" i="0">
                <a:solidFill>
                  <a:schemeClr val="tx2"/>
                </a:solidFill>
                <a:latin typeface="Somfy Sans" pitchFamily="2" charset="0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Your title here</a:t>
            </a:r>
          </a:p>
        </p:txBody>
      </p:sp>
      <p:pic>
        <p:nvPicPr>
          <p:cNvPr id="15" name="Image 1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85CCC1D-1982-274D-BB12-55F2BF3403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62626741-9D1E-3E4D-8417-9E6B48031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endParaRPr lang="fr-FR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B78EB9-7E9A-2241-B5FA-F96DFEEA4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2F3494-024F-E54F-AC81-CD9D613EF1E2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407174D8-6145-2C4E-B5F7-77AF252C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64B4C-C1DB-C94D-A98F-3936F7A8B93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6129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FF28C8E5-56A6-2BC8-0A20-FBF9A1538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9305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765406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425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09112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3232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4805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4723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05696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83607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43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3600" y="0"/>
            <a:ext cx="5267547" cy="6145178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D9820A8-328A-6189-8EDD-CE60516090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9987" y="1505133"/>
            <a:ext cx="45670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3198A0B-FC30-5C11-2D1A-22B4CB705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988" y="3660655"/>
            <a:ext cx="456705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3521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8986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2754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066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1526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146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4974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465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9539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81539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98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CD3411-2B7B-4281-7C8D-241760473C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134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055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9103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0001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5533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9029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1019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28185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340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38615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7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avec coins arrondis en haut 3">
            <a:extLst>
              <a:ext uri="{FF2B5EF4-FFF2-40B4-BE49-F238E27FC236}">
                <a16:creationId xmlns:a16="http://schemas.microsoft.com/office/drawing/2014/main" id="{08DA85AC-905A-9833-5330-89EE1361A228}"/>
              </a:ext>
            </a:extLst>
          </p:cNvPr>
          <p:cNvSpPr/>
          <p:nvPr userDrawn="1"/>
        </p:nvSpPr>
        <p:spPr>
          <a:xfrm>
            <a:off x="543599" y="0"/>
            <a:ext cx="5267547" cy="614195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585" y="1470375"/>
            <a:ext cx="4556643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586" y="3625896"/>
            <a:ext cx="4556642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440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3744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430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233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1002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846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8789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12001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2190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66557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118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43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397482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0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9FCCA95E-564E-74A8-78B0-C11C5C7887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54" y="2240895"/>
            <a:ext cx="3263152" cy="3740357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FE2320D-21F5-02F6-4F6A-B59B9172F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4909404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5580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053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5105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88143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5754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166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17998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62913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16200000" flipH="1">
            <a:off x="4323721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02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5400000">
            <a:off x="5616997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87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slideLayout" Target="../slideLayouts/slideLayout46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45.xml"/><Relationship Id="rId33" Type="http://schemas.openxmlformats.org/officeDocument/2006/relationships/image" Target="../media/image7.emf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2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44.xml"/><Relationship Id="rId32" Type="http://schemas.openxmlformats.org/officeDocument/2006/relationships/oleObject" Target="../embeddings/oleObject1.bin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43.xml"/><Relationship Id="rId28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Relationship Id="rId27" Type="http://schemas.openxmlformats.org/officeDocument/2006/relationships/slideLayout" Target="../slideLayouts/slideLayout47.xml"/><Relationship Id="rId30" Type="http://schemas.openxmlformats.org/officeDocument/2006/relationships/theme" Target="../theme/theme2.xml"/><Relationship Id="rId8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5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73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Relationship Id="rId27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26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77.xml"/><Relationship Id="rId21" Type="http://schemas.openxmlformats.org/officeDocument/2006/relationships/slideLayout" Target="../slideLayouts/slideLayout95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5" Type="http://schemas.openxmlformats.org/officeDocument/2006/relationships/slideLayout" Target="../slideLayouts/slideLayout99.xml"/><Relationship Id="rId33" Type="http://schemas.openxmlformats.org/officeDocument/2006/relationships/image" Target="../media/image7.emf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slideLayout" Target="../slideLayouts/slideLayout94.xml"/><Relationship Id="rId29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24" Type="http://schemas.openxmlformats.org/officeDocument/2006/relationships/slideLayout" Target="../slideLayouts/slideLayout98.xml"/><Relationship Id="rId32" Type="http://schemas.openxmlformats.org/officeDocument/2006/relationships/oleObject" Target="../embeddings/oleObject1.bin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23" Type="http://schemas.openxmlformats.org/officeDocument/2006/relationships/slideLayout" Target="../slideLayouts/slideLayout97.xml"/><Relationship Id="rId28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31" Type="http://schemas.openxmlformats.org/officeDocument/2006/relationships/tags" Target="../tags/tag8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Relationship Id="rId22" Type="http://schemas.openxmlformats.org/officeDocument/2006/relationships/slideLayout" Target="../slideLayouts/slideLayout96.xml"/><Relationship Id="rId27" Type="http://schemas.openxmlformats.org/officeDocument/2006/relationships/slideLayout" Target="../slideLayouts/slideLayout101.xml"/><Relationship Id="rId30" Type="http://schemas.openxmlformats.org/officeDocument/2006/relationships/theme" Target="../theme/theme4.xml"/><Relationship Id="rId8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18043"/>
            <a:ext cx="10896599" cy="4163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  <p:sp>
        <p:nvSpPr>
          <p:cNvPr id="36" name="Espace réservé du titre 35">
            <a:extLst>
              <a:ext uri="{FF2B5EF4-FFF2-40B4-BE49-F238E27FC236}">
                <a16:creationId xmlns:a16="http://schemas.microsoft.com/office/drawing/2014/main" id="{F5F19FC6-14D0-8387-FE3D-9C988F40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0896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3544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1" r:id="rId4"/>
    <p:sldLayoutId id="2147483668" r:id="rId5"/>
    <p:sldLayoutId id="2147483678" r:id="rId6"/>
    <p:sldLayoutId id="2147483664" r:id="rId7"/>
    <p:sldLayoutId id="2147483665" r:id="rId8"/>
    <p:sldLayoutId id="2147483669" r:id="rId9"/>
    <p:sldLayoutId id="2147483679" r:id="rId10"/>
    <p:sldLayoutId id="2147483660" r:id="rId11"/>
    <p:sldLayoutId id="2147483670" r:id="rId12"/>
    <p:sldLayoutId id="2147483655" r:id="rId13"/>
    <p:sldLayoutId id="2147483654" r:id="rId14"/>
    <p:sldLayoutId id="2147483676" r:id="rId15"/>
    <p:sldLayoutId id="2147483677" r:id="rId16"/>
    <p:sldLayoutId id="2147483708" r:id="rId17"/>
    <p:sldLayoutId id="2147483715" r:id="rId18"/>
    <p:sldLayoutId id="2147483717" r:id="rId19"/>
    <p:sldLayoutId id="2147483720" r:id="rId20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i="0" kern="1200">
          <a:solidFill>
            <a:srgbClr val="25485A"/>
          </a:solidFill>
          <a:latin typeface="Somfy Sans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1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B51F7974-3CC6-4D11-8385-ED12781B88B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2087199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2" imgW="353" imgH="353" progId="TCLayout.ActiveDocument.1">
                  <p:embed/>
                </p:oleObj>
              </mc:Choice>
              <mc:Fallback>
                <p:oleObj name="think-cell Slide" r:id="rId32" imgW="353" imgH="35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B51F7974-3CC6-4D11-8385-ED12781B8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1331664" y="-698217"/>
            <a:ext cx="884419" cy="36000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anose="00000500000000000000" pitchFamily="50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0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  <p:sldLayoutId id="2147483756" r:id="rId23"/>
    <p:sldLayoutId id="2147483757" r:id="rId24"/>
    <p:sldLayoutId id="2147483758" r:id="rId25"/>
    <p:sldLayoutId id="2147483759" r:id="rId26"/>
    <p:sldLayoutId id="2147483760" r:id="rId27"/>
    <p:sldLayoutId id="2147483761" r:id="rId28"/>
    <p:sldLayoutId id="2147483762" r:id="rId2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0" i="0" kern="1200">
          <a:solidFill>
            <a:schemeClr val="accent1"/>
          </a:solidFill>
          <a:latin typeface="Somfy Sans" panose="00000500000000000000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500228" y="129361"/>
            <a:ext cx="884419" cy="1944845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48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  <p:sldLayoutId id="2147483781" r:id="rId18"/>
    <p:sldLayoutId id="2147483782" r:id="rId19"/>
    <p:sldLayoutId id="2147483783" r:id="rId20"/>
    <p:sldLayoutId id="2147483784" r:id="rId21"/>
    <p:sldLayoutId id="2147483785" r:id="rId22"/>
    <p:sldLayoutId id="2147483786" r:id="rId23"/>
    <p:sldLayoutId id="2147483787" r:id="rId24"/>
    <p:sldLayoutId id="2147483788" r:id="rId25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600" b="0" i="0" kern="1200">
          <a:solidFill>
            <a:schemeClr val="accent1"/>
          </a:solidFill>
          <a:latin typeface="Somfy Sans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B51F7974-3CC6-4D11-8385-ED12781B88B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2087199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2" imgW="353" imgH="353" progId="TCLayout.ActiveDocument.1">
                  <p:embed/>
                </p:oleObj>
              </mc:Choice>
              <mc:Fallback>
                <p:oleObj name="think-cell Slide" r:id="rId32" imgW="353" imgH="35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B51F7974-3CC6-4D11-8385-ED12781B8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1331664" y="-698217"/>
            <a:ext cx="884419" cy="36000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anose="00000500000000000000" pitchFamily="50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  <p:sldLayoutId id="2147483834" r:id="rId18"/>
    <p:sldLayoutId id="2147483835" r:id="rId19"/>
    <p:sldLayoutId id="2147483836" r:id="rId20"/>
    <p:sldLayoutId id="2147483837" r:id="rId21"/>
    <p:sldLayoutId id="2147483838" r:id="rId22"/>
    <p:sldLayoutId id="2147483839" r:id="rId23"/>
    <p:sldLayoutId id="2147483840" r:id="rId24"/>
    <p:sldLayoutId id="2147483841" r:id="rId25"/>
    <p:sldLayoutId id="2147483842" r:id="rId26"/>
    <p:sldLayoutId id="2147483843" r:id="rId27"/>
    <p:sldLayoutId id="2147483844" r:id="rId28"/>
    <p:sldLayoutId id="2147483845" r:id="rId2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0" i="0" kern="1200">
          <a:solidFill>
            <a:schemeClr val="accent1"/>
          </a:solidFill>
          <a:latin typeface="Somfy Sans" panose="00000500000000000000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BFT | Home, Building, Urban Access Automation">
            <a:extLst>
              <a:ext uri="{FF2B5EF4-FFF2-40B4-BE49-F238E27FC236}">
                <a16:creationId xmlns:a16="http://schemas.microsoft.com/office/drawing/2014/main" id="{859641F6-EDBA-0B52-C22A-0DC1D198B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r="-2" b="-2"/>
          <a:stretch>
            <a:fillRect/>
          </a:stretch>
        </p:blipFill>
        <p:spPr bwMode="auto">
          <a:xfrm>
            <a:off x="20" y="10"/>
            <a:ext cx="6095980" cy="685799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</p:pic>
      <p:sp>
        <p:nvSpPr>
          <p:cNvPr id="2057" name="Subtitle 2">
            <a:extLst>
              <a:ext uri="{FF2B5EF4-FFF2-40B4-BE49-F238E27FC236}">
                <a16:creationId xmlns:a16="http://schemas.microsoft.com/office/drawing/2014/main" id="{2B7C5EA4-F276-191E-C028-16BCD26AB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3541" y="3939426"/>
            <a:ext cx="4318489" cy="136736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Somfy Sans" pitchFamily="2" charset="0"/>
                <a:ea typeface="+mj-ea"/>
                <a:cs typeface="+mj-cs"/>
              </a:rPr>
              <a:t>GUIDE TO CHOOSING</a:t>
            </a:r>
          </a:p>
        </p:txBody>
      </p:sp>
      <p:sp>
        <p:nvSpPr>
          <p:cNvPr id="2" name="Titre 5">
            <a:extLst>
              <a:ext uri="{FF2B5EF4-FFF2-40B4-BE49-F238E27FC236}">
                <a16:creationId xmlns:a16="http://schemas.microsoft.com/office/drawing/2014/main" id="{13862FA1-35E5-5414-6B0F-D270DEBCDB8D}"/>
              </a:ext>
            </a:extLst>
          </p:cNvPr>
          <p:cNvSpPr txBox="1">
            <a:spLocks/>
          </p:cNvSpPr>
          <p:nvPr/>
        </p:nvSpPr>
        <p:spPr>
          <a:xfrm>
            <a:off x="7013542" y="1709929"/>
            <a:ext cx="4318489" cy="13673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i="0" kern="1200">
                <a:solidFill>
                  <a:srgbClr val="25485A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pPr algn="ctr">
              <a:spcBef>
                <a:spcPts val="1000"/>
              </a:spcBef>
            </a:pPr>
            <a:r>
              <a:rPr lang="it-IT" dirty="0"/>
              <a:t>DEIMOS ULTRA BT B</a:t>
            </a:r>
            <a:endParaRPr lang="fr-FR" b="1" i="0" kern="1200" dirty="0">
              <a:latin typeface="Somfy Sans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067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AB3FAE70-E801-C02D-8678-70CB1D94A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761488"/>
            <a:ext cx="11126798" cy="2651760"/>
          </a:xfrm>
        </p:spPr>
        <p:txBody>
          <a:bodyPr/>
          <a:lstStyle/>
          <a:p>
            <a:r>
              <a:rPr lang="en-US" dirty="0"/>
              <a:t>VALUE PROPOSITION: </a:t>
            </a:r>
            <a:r>
              <a:rPr lang="en-US" b="0" dirty="0"/>
              <a:t>Tailored to streamline the installation process of sliding gate automation, new Deimos’ higher speed also improves convenience and security for the end user. Smart operator ready for the installer’s new </a:t>
            </a:r>
            <a:r>
              <a:rPr lang="en-US" b="0" dirty="0" err="1"/>
              <a:t>EasyAxs</a:t>
            </a:r>
            <a:r>
              <a:rPr lang="en-US" b="0" dirty="0"/>
              <a:t> tools and the end user's smart home systems.  Plus, new Deimos sets the standard for energy efficiency, aligning with the latest European Regulation, boasting minimal power consumption in standby mode.</a:t>
            </a:r>
            <a:r>
              <a:rPr lang="en-US" dirty="0"/>
              <a:t>​</a:t>
            </a:r>
            <a:endParaRPr lang="fr-FR" dirty="0"/>
          </a:p>
          <a:p>
            <a:r>
              <a:rPr lang="en-US" dirty="0"/>
              <a:t>SMART FEATURES </a:t>
            </a:r>
            <a:r>
              <a:rPr lang="en-US" b="0" dirty="0"/>
              <a:t>– new connected solutions for installers and end users, thanks to U-Link 2.0 and U-Security </a:t>
            </a:r>
          </a:p>
          <a:p>
            <a:r>
              <a:rPr lang="en-US" dirty="0"/>
              <a:t>FAST MANEUVERING </a:t>
            </a:r>
            <a:r>
              <a:rPr lang="en-US" b="0" dirty="0"/>
              <a:t>– new Deimos Ultra BT B and Deimos BT B increase gate maneuvering speed by 20% </a:t>
            </a:r>
            <a:endParaRPr lang="fr-FR" b="0" dirty="0"/>
          </a:p>
          <a:p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FB3A8E9-918F-9619-1FE6-F502522B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AD0353B-8E1C-4997-D782-D32A0754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2</a:t>
            </a:fld>
            <a:endParaRPr lang="en-GB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50F60677-0CBD-461F-4F21-D40F21D97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DEIMOS ULTRA BT B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45D42B2-5D16-BF3B-CD94-64D86FC62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325" y="648749"/>
            <a:ext cx="1473211" cy="175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55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7427021-88CD-5AEC-8FF9-B553690F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5581ACD-48D9-AE87-61BF-B5896B8C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3</a:t>
            </a:fld>
            <a:endParaRPr lang="en-GB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27553FC-E522-BEB4-730C-C9BE64707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457189" rtl="0" eaLnBrk="1" latinLnBrk="0" hangingPunct="1">
              <a:spcBef>
                <a:spcPct val="0"/>
              </a:spcBef>
              <a:buNone/>
              <a:defRPr sz="2000" b="1" kern="1200" cap="all">
                <a:solidFill>
                  <a:srgbClr val="001C4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dirty="0">
                <a:solidFill>
                  <a:srgbClr val="25485A"/>
                </a:solidFill>
                <a:latin typeface="Somfy Sans" pitchFamily="2" charset="0"/>
              </a:rPr>
              <a:t>PHASE</a:t>
            </a:r>
            <a:r>
              <a:rPr lang="fr-FR" sz="2400" dirty="0"/>
              <a:t> </a:t>
            </a:r>
            <a:r>
              <a:rPr lang="fr-FR" sz="2400" dirty="0">
                <a:solidFill>
                  <a:srgbClr val="25485A"/>
                </a:solidFill>
                <a:latin typeface="Somfy Sans" pitchFamily="2" charset="0"/>
              </a:rPr>
              <a:t>IN DEIMOS ULTRA BT – New </a:t>
            </a:r>
            <a:r>
              <a:rPr lang="fr-FR" sz="2400" dirty="0" err="1">
                <a:solidFill>
                  <a:srgbClr val="25485A"/>
                </a:solidFill>
                <a:latin typeface="Somfy Sans" pitchFamily="2" charset="0"/>
              </a:rPr>
              <a:t>references</a:t>
            </a:r>
            <a:endParaRPr lang="fr-FR" sz="2400" dirty="0">
              <a:solidFill>
                <a:srgbClr val="25485A"/>
              </a:solidFill>
              <a:latin typeface="Somfy Sans" pitchFamily="2" charset="0"/>
            </a:endParaRPr>
          </a:p>
        </p:txBody>
      </p:sp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29DBB19D-234F-4A6C-2A4F-0784819EA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209470"/>
              </p:ext>
            </p:extLst>
          </p:nvPr>
        </p:nvGraphicFramePr>
        <p:xfrm>
          <a:off x="1448849" y="2962656"/>
          <a:ext cx="9105898" cy="2368295"/>
        </p:xfrm>
        <a:graphic>
          <a:graphicData uri="http://schemas.openxmlformats.org/drawingml/2006/table">
            <a:tbl>
              <a:tblPr/>
              <a:tblGrid>
                <a:gridCol w="1370644">
                  <a:extLst>
                    <a:ext uri="{9D8B030D-6E8A-4147-A177-3AD203B41FA5}">
                      <a16:colId xmlns:a16="http://schemas.microsoft.com/office/drawing/2014/main" val="1473118623"/>
                    </a:ext>
                  </a:extLst>
                </a:gridCol>
                <a:gridCol w="609175">
                  <a:extLst>
                    <a:ext uri="{9D8B030D-6E8A-4147-A177-3AD203B41FA5}">
                      <a16:colId xmlns:a16="http://schemas.microsoft.com/office/drawing/2014/main" val="426724298"/>
                    </a:ext>
                  </a:extLst>
                </a:gridCol>
                <a:gridCol w="2398627">
                  <a:extLst>
                    <a:ext uri="{9D8B030D-6E8A-4147-A177-3AD203B41FA5}">
                      <a16:colId xmlns:a16="http://schemas.microsoft.com/office/drawing/2014/main" val="3307219412"/>
                    </a:ext>
                  </a:extLst>
                </a:gridCol>
                <a:gridCol w="980391">
                  <a:extLst>
                    <a:ext uri="{9D8B030D-6E8A-4147-A177-3AD203B41FA5}">
                      <a16:colId xmlns:a16="http://schemas.microsoft.com/office/drawing/2014/main" val="2784542676"/>
                    </a:ext>
                  </a:extLst>
                </a:gridCol>
                <a:gridCol w="980391">
                  <a:extLst>
                    <a:ext uri="{9D8B030D-6E8A-4147-A177-3AD203B41FA5}">
                      <a16:colId xmlns:a16="http://schemas.microsoft.com/office/drawing/2014/main" val="285020238"/>
                    </a:ext>
                  </a:extLst>
                </a:gridCol>
                <a:gridCol w="609175">
                  <a:extLst>
                    <a:ext uri="{9D8B030D-6E8A-4147-A177-3AD203B41FA5}">
                      <a16:colId xmlns:a16="http://schemas.microsoft.com/office/drawing/2014/main" val="2119137945"/>
                    </a:ext>
                  </a:extLst>
                </a:gridCol>
                <a:gridCol w="2157495">
                  <a:extLst>
                    <a:ext uri="{9D8B030D-6E8A-4147-A177-3AD203B41FA5}">
                      <a16:colId xmlns:a16="http://schemas.microsoft.com/office/drawing/2014/main" val="3736147937"/>
                    </a:ext>
                  </a:extLst>
                </a:gridCol>
              </a:tblGrid>
              <a:tr h="4317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BFT ID REF.​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MDM REF.​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OLD MODEL​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SUBSTITUTION TYPE​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BFT ID REF.​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MDM REF.​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995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MODEL​ </a:t>
                      </a:r>
                      <a:endParaRPr lang="it-IT"/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8E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742258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P925221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2611580​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A400​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P925269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2618198​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B400​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56833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P925223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2600852​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A600​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P925268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2618199​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B600​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803666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R925265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2611817​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A400 FRA​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R925367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2618202​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B400 INT​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741970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R925290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2611837​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A400 KIT PL​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R925371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2618207​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B400 EE​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21674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R925269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2600881​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A600 FRA​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R925372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2618211​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B600 INT​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94413"/>
                  </a:ext>
                </a:extLst>
              </a:tr>
              <a:tr h="2713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R925292 00002​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2611839​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A600 KIT PL​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REPLACED BY​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R925375 00002​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2618214​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B600 EE​ </a:t>
                      </a:r>
                      <a:endParaRPr lang="it-IT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583965"/>
                  </a:ext>
                </a:extLst>
              </a:tr>
              <a:tr h="30837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OFFER​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1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R925372 00005​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995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2618450​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995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DEIMOS ULTRA BT KIT B600 EASYAXS INT​ </a:t>
                      </a:r>
                      <a:endParaRPr lang="it-IT" dirty="0"/>
                    </a:p>
                  </a:txBody>
                  <a:tcPr marL="9525" marR="9525" marT="952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0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311755"/>
                  </a:ext>
                </a:extLst>
              </a:tr>
            </a:tbl>
          </a:graphicData>
        </a:graphic>
      </p:graphicFrame>
      <p:pic>
        <p:nvPicPr>
          <p:cNvPr id="13" name="Picture 2">
            <a:extLst>
              <a:ext uri="{FF2B5EF4-FFF2-40B4-BE49-F238E27FC236}">
                <a16:creationId xmlns:a16="http://schemas.microsoft.com/office/drawing/2014/main" id="{E0263811-D956-0903-9FE6-02AFB7345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145" y="849917"/>
            <a:ext cx="1559527" cy="170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5710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toC">
  <a:themeElements>
    <a:clrScheme name="Personnalisé 6">
      <a:dk1>
        <a:srgbClr val="24485A"/>
      </a:dk1>
      <a:lt1>
        <a:srgbClr val="FFFFFF"/>
      </a:lt1>
      <a:dk2>
        <a:srgbClr val="7C8D9B"/>
      </a:dk2>
      <a:lt2>
        <a:srgbClr val="FFFFFF"/>
      </a:lt2>
      <a:accent1>
        <a:srgbClr val="24485A"/>
      </a:accent1>
      <a:accent2>
        <a:srgbClr val="FAB800"/>
      </a:accent2>
      <a:accent3>
        <a:srgbClr val="CCC4BD"/>
      </a:accent3>
      <a:accent4>
        <a:srgbClr val="C3D2D6"/>
      </a:accent4>
      <a:accent5>
        <a:srgbClr val="FEEDBF"/>
      </a:accent5>
      <a:accent6>
        <a:srgbClr val="FBFAF8"/>
      </a:accent6>
      <a:hlink>
        <a:srgbClr val="DF94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C.pptx" id="{D1DA1EF0-C2B0-DC4A-8A06-5F543B933898}" vid="{7BBDF827-0EBF-064E-B380-261900BE761E}"/>
    </a:ext>
  </a:extLst>
</a:theme>
</file>

<file path=ppt/theme/theme2.xml><?xml version="1.0" encoding="utf-8"?>
<a:theme xmlns:a="http://schemas.openxmlformats.org/drawingml/2006/main" name="2_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3.xml><?xml version="1.0" encoding="utf-8"?>
<a:theme xmlns:a="http://schemas.openxmlformats.org/drawingml/2006/main" name="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4.xml><?xml version="1.0" encoding="utf-8"?>
<a:theme xmlns:a="http://schemas.openxmlformats.org/drawingml/2006/main" name="1_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79f8234-1b3a-43c6-877d-00555ce149dc">
      <UserInfo>
        <DisplayName>HRNCIR, Jan</DisplayName>
        <AccountId>8385</AccountId>
        <AccountType/>
      </UserInfo>
    </SharedWithUsers>
    <SomfyDocumentTypeTaxHTField xmlns="20434CEC-F224-445D-89C8-DA7D5882575D">
      <Terms xmlns="http://schemas.microsoft.com/office/infopath/2007/PartnerControls"/>
    </SomfyDocumentTypeTaxHTField>
    <SomfyTagsTaxHTField xmlns="20434CEC-F224-445D-89C8-DA7D5882575D">
      <Terms xmlns="http://schemas.microsoft.com/office/infopath/2007/PartnerControls"/>
    </SomfyTagsTaxHTField>
    <TaxCatchAll xmlns="579f8234-1b3a-43c6-877d-00555ce149dc" xsi:nil="true"/>
    <lcf76f155ced4ddcb4097134ff3c332f xmlns="3e1aacae-9e28-4cb9-a711-7bf6fdad1110">
      <Terms xmlns="http://schemas.microsoft.com/office/infopath/2007/PartnerControls"/>
    </lcf76f155ced4ddcb4097134ff3c332f>
    <SomfySite xmlns="579f8234-1b3a-43c6-877d-00555ce149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198A4C9DBE41DC9E4CEB39D1D3D20B00DB39C438DF6EDA418DF2A590C03B882E" ma:contentTypeVersion="16" ma:contentTypeDescription="Create a new document." ma:contentTypeScope="" ma:versionID="14d251fc83959c107b34af4afbcdf626">
  <xsd:schema xmlns:xsd="http://www.w3.org/2001/XMLSchema" xmlns:xs="http://www.w3.org/2001/XMLSchema" xmlns:p="http://schemas.microsoft.com/office/2006/metadata/properties" xmlns:ns2="20434CEC-F224-445D-89C8-DA7D5882575D" xmlns:ns3="579f8234-1b3a-43c6-877d-00555ce149dc" xmlns:ns4="3e1aacae-9e28-4cb9-a711-7bf6fdad1110" targetNamespace="http://schemas.microsoft.com/office/2006/metadata/properties" ma:root="true" ma:fieldsID="e3cccb47932b71a2dd86f71beb38e40a" ns2:_="" ns3:_="" ns4:_="">
    <xsd:import namespace="20434CEC-F224-445D-89C8-DA7D5882575D"/>
    <xsd:import namespace="579f8234-1b3a-43c6-877d-00555ce149dc"/>
    <xsd:import namespace="3e1aacae-9e28-4cb9-a711-7bf6fdad1110"/>
    <xsd:element name="properties">
      <xsd:complexType>
        <xsd:sequence>
          <xsd:element name="documentManagement">
            <xsd:complexType>
              <xsd:all>
                <xsd:element ref="ns2:SomfyTagsTaxHTField" minOccurs="0"/>
                <xsd:element ref="ns2:SomfyDocumentTypeTaxHTField" minOccurs="0"/>
                <xsd:element ref="ns3:SomfySite" minOccurs="0"/>
                <xsd:element ref="ns3:TaxCatchAll" minOccurs="0"/>
                <xsd:element ref="ns4:MediaServiceMetadata" minOccurs="0"/>
                <xsd:element ref="ns4:MediaServiceFastMetadata" minOccurs="0"/>
                <xsd:element ref="ns3:SharedWithUsers" minOccurs="0"/>
                <xsd:element ref="ns3:SharedWithDetails" minOccurs="0"/>
                <xsd:element ref="ns4:lcf76f155ced4ddcb4097134ff3c332f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34CEC-F224-445D-89C8-DA7D5882575D" elementFormDefault="qualified">
    <xsd:import namespace="http://schemas.microsoft.com/office/2006/documentManagement/types"/>
    <xsd:import namespace="http://schemas.microsoft.com/office/infopath/2007/PartnerControls"/>
    <xsd:element name="SomfyTagsTaxHTField" ma:index="8" nillable="true" ma:taxonomy="true" ma:internalName="SomfyTagsTaxHTField" ma:taxonomyFieldName="SomfyTags" ma:displayName="Tags" ma:fieldId="{8b81c89c-6d4b-4a9e-bfe4-626fe045d6df}" ma:taxonomyMulti="true" ma:sspId="4560a912-820e-4fa3-9fe9-00a4a9064378" ma:termSetId="3ac6d041-c917-422f-9282-66ea33c5c43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SomfyDocumentTypeTaxHTField" ma:index="10" nillable="true" ma:taxonomy="true" ma:internalName="SomfyDocumentTypeTaxHTField" ma:taxonomyFieldName="SomfyDocumentType" ma:displayName="Document Type" ma:fieldId="{809ca003-ebd1-4854-a594-2d312d6d6983}" ma:sspId="4560a912-820e-4fa3-9fe9-00a4a9064378" ma:termSetId="8b5d468f-06c9-4f1d-a6b4-0e5e089ccb37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f8234-1b3a-43c6-877d-00555ce149dc" elementFormDefault="qualified">
    <xsd:import namespace="http://schemas.microsoft.com/office/2006/documentManagement/types"/>
    <xsd:import namespace="http://schemas.microsoft.com/office/infopath/2007/PartnerControls"/>
    <xsd:element name="SomfySite" ma:index="12" nillable="true" ma:displayName="Site" ma:hidden="true" ma:internalName="SomfySite">
      <xsd:simpleType>
        <xsd:restriction base="dms:Text">
          <xsd:maxLength value="255"/>
        </xsd:restriction>
      </xsd:simpleType>
    </xsd:element>
    <xsd:element name="TaxCatchAll" ma:index="13" nillable="true" ma:displayName="Taxonomy Catch All Column" ma:description="" ma:hidden="true" ma:list="{4b62be17-7237-4d73-8643-1aaf087bd901}" ma:internalName="TaxCatchAll" ma:showField="CatchAllData" ma:web="579f8234-1b3a-43c6-877d-00555ce149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1aacae-9e28-4cb9-a711-7bf6fdad11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560a912-820e-4fa3-9fe9-00a4a90643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F3808B-8BBE-4A71-A001-A90A7F9A0D1E}">
  <ds:schemaRefs>
    <ds:schemaRef ds:uri="20434CEC-F224-445D-89C8-DA7D5882575D"/>
    <ds:schemaRef ds:uri="3e1aacae-9e28-4cb9-a711-7bf6fdad1110"/>
    <ds:schemaRef ds:uri="579f8234-1b3a-43c6-877d-00555ce149d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0CC633-74FE-419D-929C-9FEFF34276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EEFC37-0C5B-428C-9C4E-897683D9A0C1}">
  <ds:schemaRefs>
    <ds:schemaRef ds:uri="20434CEC-F224-445D-89C8-DA7D5882575D"/>
    <ds:schemaRef ds:uri="3e1aacae-9e28-4cb9-a711-7bf6fdad1110"/>
    <ds:schemaRef ds:uri="579f8234-1b3a-43c6-877d-00555ce149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0</TotalTime>
  <Words>334</Words>
  <Application>Microsoft Office PowerPoint</Application>
  <PresentationFormat>Widescreen</PresentationFormat>
  <Paragraphs>66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BtoC</vt:lpstr>
      <vt:lpstr>2_BtoB</vt:lpstr>
      <vt:lpstr>BtoB</vt:lpstr>
      <vt:lpstr>1_BtoB</vt:lpstr>
      <vt:lpstr>PowerPoint Presentation</vt:lpstr>
      <vt:lpstr>DEIMOS ULTRA BT B</vt:lpstr>
      <vt:lpstr>PHASE IN DEIMOS ULTRA BT – New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 la présentation  en 3 lignes</dc:title>
  <dc:creator>Ferry, Joanna (PAR-FUB)</dc:creator>
  <cp:lastModifiedBy>MONTINI, Enrico</cp:lastModifiedBy>
  <cp:revision>4</cp:revision>
  <dcterms:created xsi:type="dcterms:W3CDTF">2022-05-02T10:02:42Z</dcterms:created>
  <dcterms:modified xsi:type="dcterms:W3CDTF">2025-09-25T09:26:51Z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fcb221a-6e97-4d92-b656-ecf531a71c86_Enabled">
    <vt:lpwstr>true</vt:lpwstr>
  </property>
  <property fmtid="{D5CDD505-2E9C-101B-9397-08002B2CF9AE}" pid="3" name="MSIP_Label_afcb221a-6e97-4d92-b656-ecf531a71c86_SetDate">
    <vt:lpwstr>2022-11-18T09:51:33Z</vt:lpwstr>
  </property>
  <property fmtid="{D5CDD505-2E9C-101B-9397-08002B2CF9AE}" pid="4" name="MSIP_Label_afcb221a-6e97-4d92-b656-ecf531a71c86_Method">
    <vt:lpwstr>Standard</vt:lpwstr>
  </property>
  <property fmtid="{D5CDD505-2E9C-101B-9397-08002B2CF9AE}" pid="5" name="MSIP_Label_afcb221a-6e97-4d92-b656-ecf531a71c86_Name">
    <vt:lpwstr>General</vt:lpwstr>
  </property>
  <property fmtid="{D5CDD505-2E9C-101B-9397-08002B2CF9AE}" pid="6" name="MSIP_Label_afcb221a-6e97-4d92-b656-ecf531a71c86_SiteId">
    <vt:lpwstr>6f2633ea-c60d-4a07-be1c-b5cd19f27133</vt:lpwstr>
  </property>
  <property fmtid="{D5CDD505-2E9C-101B-9397-08002B2CF9AE}" pid="7" name="MSIP_Label_afcb221a-6e97-4d92-b656-ecf531a71c86_ActionId">
    <vt:lpwstr>a5b01d10-b8c9-409f-8729-884a06ec42b7</vt:lpwstr>
  </property>
  <property fmtid="{D5CDD505-2E9C-101B-9397-08002B2CF9AE}" pid="8" name="MSIP_Label_afcb221a-6e97-4d92-b656-ecf531a71c86_ContentBits">
    <vt:lpwstr>0</vt:lpwstr>
  </property>
  <property fmtid="{D5CDD505-2E9C-101B-9397-08002B2CF9AE}" pid="9" name="ContentTypeId">
    <vt:lpwstr>0x010100E9198A4C9DBE41DC9E4CEB39D1D3D20B00DB39C438DF6EDA418DF2A590C03B882E</vt:lpwstr>
  </property>
  <property fmtid="{D5CDD505-2E9C-101B-9397-08002B2CF9AE}" pid="10" name="MediaServiceImageTags">
    <vt:lpwstr/>
  </property>
  <property fmtid="{D5CDD505-2E9C-101B-9397-08002B2CF9AE}" pid="11" name="SomfyDocumentType">
    <vt:lpwstr/>
  </property>
  <property fmtid="{D5CDD505-2E9C-101B-9397-08002B2CF9AE}" pid="12" name="SomfyTags">
    <vt:lpwstr/>
  </property>
</Properties>
</file>