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9" r:id="rId4"/>
    <p:sldMasterId id="2147483733" r:id="rId5"/>
    <p:sldMasterId id="2147483763" r:id="rId6"/>
    <p:sldMasterId id="2147483816" r:id="rId7"/>
    <p:sldMasterId id="2147483863" r:id="rId8"/>
  </p:sldMasterIdLst>
  <p:notesMasterIdLst>
    <p:notesMasterId r:id="rId12"/>
  </p:notesMasterIdLst>
  <p:sldIdLst>
    <p:sldId id="275" r:id="rId9"/>
    <p:sldId id="2147479741" r:id="rId10"/>
    <p:sldId id="2147479751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5CA239-F4B9-31FB-FB44-EF16666F2754}" name="MEILHAN Anne" initials="MA" userId="S::anne.meilhan@somfy.com::ff8e5100-396f-4519-9bf2-060bd9216942" providerId="AD"/>
  <p188:author id="{30C23F4F-BB59-EA6E-D686-4CC034324E62}" name="BELLEVERGUE Veronique" initials="BV" userId="S::veronique.bellevergue@somfy.com::430427cb-b574-4a8a-8701-809d639c8691" providerId="AD"/>
  <p188:author id="{FBBCF78E-E152-4F8C-5039-3FB8C0B42179}" name="WESTERMANN Marc" initials="WM" userId="S::marc.westermann@somfy.com::1ed1c63c-33d8-4452-af81-a22725a88a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D5E"/>
    <a:srgbClr val="CCC4BD"/>
    <a:srgbClr val="F1EBE1"/>
    <a:srgbClr val="ECECEC"/>
    <a:srgbClr val="25485A"/>
    <a:srgbClr val="9E0001"/>
    <a:srgbClr val="25484A"/>
    <a:srgbClr val="254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E6E2BD-92A3-4AC8-8F56-90642842260C}" v="16" dt="2025-08-18T15:26:26.8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yl jasny 2 — Ak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A9648-C67D-1641-9718-286FC44C8F36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3D62F-7CA3-B74D-B033-82529AB9C0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821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3D62F-7CA3-B74D-B033-82529AB9C0F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855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1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EEBB565-0D5F-A163-B519-39BD3169B0E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3999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72554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8515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277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40037542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126768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accent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8047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accent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62533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892EE5D-29F1-B631-BDCF-F8C06D229876}"/>
              </a:ext>
            </a:extLst>
          </p:cNvPr>
          <p:cNvSpPr txBox="1">
            <a:spLocks/>
          </p:cNvSpPr>
          <p:nvPr userDrawn="1"/>
        </p:nvSpPr>
        <p:spPr>
          <a:xfrm rot="5400000">
            <a:off x="1636496" y="1102178"/>
            <a:ext cx="1263421" cy="4653643"/>
          </a:xfrm>
          <a:prstGeom prst="round2SameRect">
            <a:avLst>
              <a:gd name="adj1" fmla="val 50000"/>
              <a:gd name="adj2" fmla="val 0"/>
            </a:avLst>
          </a:prstGeom>
          <a:noFill/>
          <a:ln w="28575">
            <a:solidFill>
              <a:schemeClr val="accent2"/>
            </a:solidFill>
          </a:ln>
        </p:spPr>
        <p:txBody>
          <a:bodyPr vert="horz" lIns="91440" tIns="432000" rIns="91440" bIns="72000" rtlCol="0" anchor="ctr">
            <a:normAutofit/>
          </a:bodyPr>
          <a:lstStyle>
            <a:lvl1pPr algn="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Somfy Sans Light" pitchFamily="2" charset="0"/>
                <a:ea typeface="+mj-ea"/>
                <a:cs typeface="+mj-cs"/>
              </a:defRPr>
            </a:lvl1pPr>
          </a:lstStyle>
          <a:p>
            <a:endParaRPr lang="en-GB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27DA399D-45B0-0CEA-A573-3E1B1AAC8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792098"/>
            <a:ext cx="4196444" cy="126342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Sommaire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0BA31B-3600-CA67-63C4-4112FC284698}"/>
              </a:ext>
            </a:extLst>
          </p:cNvPr>
          <p:cNvSpPr/>
          <p:nvPr userDrawn="1"/>
        </p:nvSpPr>
        <p:spPr>
          <a:xfrm>
            <a:off x="-182880" y="2463501"/>
            <a:ext cx="182880" cy="181379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4343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Pictur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3541" y="3939426"/>
            <a:ext cx="4318489" cy="1367360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92C6ACC-ECE3-BC92-9E91-A4B8D05D6E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13542" y="2315255"/>
            <a:ext cx="4318489" cy="1653430"/>
          </a:xfrm>
        </p:spPr>
        <p:txBody>
          <a:bodyPr anchor="b">
            <a:normAutofit/>
          </a:bodyPr>
          <a:lstStyle>
            <a:lvl1pPr>
              <a:defRPr sz="2800" b="1" i="0">
                <a:latin typeface="Somfy Sans" pitchFamily="2" charset="0"/>
              </a:defRPr>
            </a:lvl1pPr>
          </a:lstStyle>
          <a:p>
            <a:pPr lvl="0"/>
            <a:r>
              <a:rPr lang="fr-FR"/>
              <a:t>01 titre du chapitre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0A4EB0-799A-4E7A-050B-C9A4C60A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812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FF28C8E5-56A6-2BC8-0A20-FBF9A1538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157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3600" y="0"/>
            <a:ext cx="5267547" cy="6145178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D9820A8-328A-6189-8EDD-CE60516090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9987" y="1505133"/>
            <a:ext cx="45670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93198A0B-FC30-5C11-2D1A-22B4CB705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9988" y="3660655"/>
            <a:ext cx="456705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762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1126798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9634635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CD3411-2B7B-4281-7C8D-241760473C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21209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avec coins arrondis en haut 3">
            <a:extLst>
              <a:ext uri="{FF2B5EF4-FFF2-40B4-BE49-F238E27FC236}">
                <a16:creationId xmlns:a16="http://schemas.microsoft.com/office/drawing/2014/main" id="{08DA85AC-905A-9833-5330-89EE1361A228}"/>
              </a:ext>
            </a:extLst>
          </p:cNvPr>
          <p:cNvSpPr/>
          <p:nvPr userDrawn="1"/>
        </p:nvSpPr>
        <p:spPr>
          <a:xfrm>
            <a:off x="543599" y="0"/>
            <a:ext cx="5267547" cy="614195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585" y="1470375"/>
            <a:ext cx="4556643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586" y="3625896"/>
            <a:ext cx="4556642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440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18995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397482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0" i="0"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/>
            </a:lvl2pPr>
            <a:lvl4pPr marL="1600200" indent="-228600">
              <a:buFont typeface="Apple Symbols" panose="02000000000000000000" pitchFamily="2" charset="-79"/>
              <a:buChar char="⎼"/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FCCA95E-564E-74A8-78B0-C11C5C788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54" y="2240895"/>
            <a:ext cx="3263152" cy="3740357"/>
          </a:xfrm>
        </p:spPr>
        <p:txBody>
          <a:bodyPr>
            <a:normAutofit/>
          </a:bodyPr>
          <a:lstStyle>
            <a:lvl1pPr>
              <a:defRPr sz="3200" b="1" i="0">
                <a:latin typeface="Somfy Sans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FE2320D-21F5-02F6-4F6A-B59B9172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14320108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/>
            </a:lvl2pPr>
            <a:lvl4pPr marL="1600200" indent="-228600">
              <a:buFont typeface="Apple Symbols" panose="02000000000000000000" pitchFamily="2" charset="-79"/>
              <a:buChar char="⎼"/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EEBB565-0D5F-A163-B519-39BD3169B0E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3999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/>
            </a:lvl2pPr>
            <a:lvl4pPr marL="1600200" indent="-228600">
              <a:buFont typeface="Apple Symbols" panose="02000000000000000000" pitchFamily="2" charset="-79"/>
              <a:buChar char="⎼"/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20260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1126798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/>
            </a:lvl2pPr>
            <a:lvl4pPr marL="1600200" indent="-228600">
              <a:buFont typeface="Apple Symbols" panose="02000000000000000000" pitchFamily="2" charset="-79"/>
              <a:buChar char="⎼"/>
              <a:defRPr/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33027370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E68ACBD4-483B-BDB9-8E53-C17EF5B552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545" y="2426677"/>
            <a:ext cx="3262313" cy="3772511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685800" indent="-228600">
              <a:buFont typeface="Apple Symbols" panose="02000000000000000000" pitchFamily="2" charset="-79"/>
              <a:buChar char="⎼"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9E969D69-B45D-F96D-5E11-A35E374DEC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545" y="792291"/>
            <a:ext cx="2936482" cy="973879"/>
          </a:xfrm>
        </p:spPr>
        <p:txBody>
          <a:bodyPr bIns="108000">
            <a:noAutofit/>
          </a:bodyPr>
          <a:lstStyle>
            <a:lvl1pPr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Modifiez le style du </a:t>
            </a:r>
            <a:r>
              <a:rPr lang="fr-FR" err="1"/>
              <a:t>tite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013751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192" y="6360296"/>
            <a:ext cx="3920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3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accent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accent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accent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accent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accent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accent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889A12-6904-A817-264C-3F055299B3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657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954B6BB-57EA-C495-6B5D-EF46295EF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6643264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11871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>
            <a:solidFill>
              <a:schemeClr val="accent2"/>
            </a:solidFill>
          </a:ln>
        </p:spPr>
        <p:txBody>
          <a:bodyPr vert="horz" tIns="72000" bIns="72000">
            <a:normAutofit/>
          </a:bodyPr>
          <a:lstStyle>
            <a:lvl1pPr algn="ctr">
              <a:defRPr sz="32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 err="1"/>
              <a:t>Thank</a:t>
            </a:r>
            <a:r>
              <a:rPr lang="fr-FR"/>
              <a:t> </a:t>
            </a:r>
            <a:r>
              <a:rPr lang="fr-FR" err="1"/>
              <a:t>you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399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E68ACBD4-483B-BDB9-8E53-C17EF5B552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545" y="2426677"/>
            <a:ext cx="3262313" cy="3772511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rgbClr val="25485A"/>
                </a:solidFill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9E969D69-B45D-F96D-5E11-A35E374DEC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545" y="792291"/>
            <a:ext cx="2936482" cy="973879"/>
          </a:xfrm>
        </p:spPr>
        <p:txBody>
          <a:bodyPr bIns="108000">
            <a:no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Modifiez le style du </a:t>
            </a:r>
            <a:r>
              <a:rPr lang="fr-FR" err="1"/>
              <a:t>tite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47680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5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7"/>
            <a:ext cx="3944320" cy="24587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RS100 solar io - Storytelling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7"/>
            <a:ext cx="3263152" cy="4305452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2" indent="-92072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3" y="6448290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88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192" y="6360296"/>
            <a:ext cx="3920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3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rgbClr val="25485A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889A12-6904-A817-264C-3F055299B3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76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954B6BB-57EA-C495-6B5D-EF46295EF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67463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56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>
            <a:solidFill>
              <a:schemeClr val="accent2"/>
            </a:solidFill>
          </a:ln>
        </p:spPr>
        <p:txBody>
          <a:bodyPr vert="horz" tIns="72000" bIns="72000">
            <a:normAutofit/>
          </a:bodyPr>
          <a:lstStyle>
            <a:lvl1pPr algn="ctr"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 err="1"/>
              <a:t>Thank</a:t>
            </a:r>
            <a:r>
              <a:rPr lang="fr-FR"/>
              <a:t> </a:t>
            </a:r>
            <a:r>
              <a:rPr lang="fr-FR" err="1"/>
              <a:t>you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776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6" name="ZoneTexte 5"/>
          <p:cNvSpPr txBox="1"/>
          <p:nvPr userDrawn="1"/>
        </p:nvSpPr>
        <p:spPr>
          <a:xfrm>
            <a:off x="53597" y="312719"/>
            <a:ext cx="312160" cy="410433"/>
          </a:xfrm>
          <a:prstGeom prst="rect">
            <a:avLst/>
          </a:prstGeom>
          <a:noFill/>
        </p:spPr>
        <p:txBody>
          <a:bodyPr wrap="square" tIns="0" rIns="0" bIns="0" rtlCol="0" anchor="t" anchorCtr="0">
            <a:spAutoFit/>
          </a:bodyPr>
          <a:lstStyle/>
          <a:p>
            <a:pPr algn="r"/>
            <a:r>
              <a:rPr lang="fr-FR" sz="2667" b="1">
                <a:solidFill>
                  <a:srgbClr val="E95D0F"/>
                </a:solidFill>
              </a:rPr>
              <a:t>/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486834" y="988485"/>
            <a:ext cx="10104967" cy="38612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" y="5963258"/>
            <a:ext cx="12191999" cy="891525"/>
          </a:xfrm>
          <a:prstGeom prst="rect">
            <a:avLst/>
          </a:prstGeom>
        </p:spPr>
      </p:pic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96051" y="6503533"/>
            <a:ext cx="3860800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67" cap="all">
                <a:solidFill>
                  <a:schemeClr val="accent2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265920" y="6503533"/>
            <a:ext cx="636693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600" b="1" cap="all">
                <a:solidFill>
                  <a:srgbClr val="E95D0F"/>
                </a:solidFill>
              </a:defRPr>
            </a:lvl1pPr>
          </a:lstStyle>
          <a:p>
            <a:fld id="{26B38A90-316F-AB4B-99AE-08E46F8057E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3" name="Espace réservé de la date 6"/>
          <p:cNvSpPr>
            <a:spLocks noGrp="1"/>
          </p:cNvSpPr>
          <p:nvPr>
            <p:ph type="dt" sz="half" idx="2"/>
          </p:nvPr>
        </p:nvSpPr>
        <p:spPr>
          <a:xfrm>
            <a:off x="5283200" y="6503532"/>
            <a:ext cx="2844800" cy="250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rgbClr val="001C4B"/>
                </a:solidFill>
              </a:defRPr>
            </a:lvl1pPr>
          </a:lstStyle>
          <a:p>
            <a:fld id="{D22DAFA5-4332-564B-9A5F-8B63C19E24E3}" type="datetimeFigureOut">
              <a:rPr lang="fr-FR" smtClean="0"/>
              <a:pPr/>
              <a:t>25/09/2025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334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5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5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1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>
                <a:solidFill>
                  <a:srgbClr val="FFC000"/>
                </a:solidFill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/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1">
                <a:solidFill>
                  <a:srgbClr val="FFC000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16750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suel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75342" y="1320582"/>
            <a:ext cx="5507189" cy="232949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6275342" y="2709237"/>
            <a:ext cx="5507191" cy="107721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409468" y="1053287"/>
            <a:ext cx="5470576" cy="5398408"/>
          </a:xfrm>
        </p:spPr>
        <p:txBody>
          <a:bodyPr wrap="none" anchor="ctr">
            <a:noAutofit/>
          </a:bodyPr>
          <a:lstStyle>
            <a:lvl1pPr algn="ctr">
              <a:defRPr sz="1600" b="0" i="0" cap="none" baseline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986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6443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/>
              <a:t>CLIQUEZ ET MODIFIEZ LE TITRE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77D4868-0BF2-4E52-AA8E-B884136988A5}"/>
              </a:ext>
            </a:extLst>
          </p:cNvPr>
          <p:cNvCxnSpPr/>
          <p:nvPr userDrawn="1"/>
        </p:nvCxnSpPr>
        <p:spPr>
          <a:xfrm flipH="1">
            <a:off x="0" y="932723"/>
            <a:ext cx="2063552" cy="0"/>
          </a:xfrm>
          <a:prstGeom prst="line">
            <a:avLst/>
          </a:prstGeom>
          <a:ln w="38100">
            <a:solidFill>
              <a:srgbClr val="485B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6551A9-63F0-4505-80AC-A03A0A65A1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62726" y="725335"/>
            <a:ext cx="4705349" cy="207388"/>
          </a:xfrm>
        </p:spPr>
        <p:txBody>
          <a:bodyPr>
            <a:noAutofit/>
          </a:bodyPr>
          <a:lstStyle>
            <a:lvl1pPr marL="0" indent="0">
              <a:buNone/>
              <a:defRPr sz="1867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940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74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211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676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385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737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050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59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296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67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892EE5D-29F1-B631-BDCF-F8C06D229876}"/>
              </a:ext>
            </a:extLst>
          </p:cNvPr>
          <p:cNvSpPr txBox="1">
            <a:spLocks/>
          </p:cNvSpPr>
          <p:nvPr userDrawn="1"/>
        </p:nvSpPr>
        <p:spPr>
          <a:xfrm rot="5400000">
            <a:off x="1636496" y="1102178"/>
            <a:ext cx="1263421" cy="4653643"/>
          </a:xfrm>
          <a:prstGeom prst="round2SameRect">
            <a:avLst>
              <a:gd name="adj1" fmla="val 50000"/>
              <a:gd name="adj2" fmla="val 0"/>
            </a:avLst>
          </a:prstGeom>
          <a:noFill/>
          <a:ln w="28575">
            <a:solidFill>
              <a:schemeClr val="accent2"/>
            </a:solidFill>
          </a:ln>
        </p:spPr>
        <p:txBody>
          <a:bodyPr vert="horz" lIns="91440" tIns="432000" rIns="91440" bIns="72000" rtlCol="0" anchor="ctr">
            <a:normAutofit/>
          </a:bodyPr>
          <a:lstStyle>
            <a:lvl1pPr algn="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Somfy Sans Light" pitchFamily="2" charset="0"/>
                <a:ea typeface="+mj-ea"/>
                <a:cs typeface="+mj-cs"/>
              </a:defRPr>
            </a:lvl1pPr>
          </a:lstStyle>
          <a:p>
            <a:endParaRPr lang="en-GB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27DA399D-45B0-0CEA-A573-3E1B1AAC8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792098"/>
            <a:ext cx="4196444" cy="126342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5485A"/>
                </a:solidFill>
              </a:defRPr>
            </a:lvl1pPr>
          </a:lstStyle>
          <a:p>
            <a:r>
              <a:rPr lang="fr-FR"/>
              <a:t>Sommaire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0BA31B-3600-CA67-63C4-4112FC284698}"/>
              </a:ext>
            </a:extLst>
          </p:cNvPr>
          <p:cNvSpPr/>
          <p:nvPr userDrawn="1"/>
        </p:nvSpPr>
        <p:spPr>
          <a:xfrm>
            <a:off x="-182880" y="2463501"/>
            <a:ext cx="182880" cy="181379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63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784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3915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421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962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5278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5169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275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512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25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3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Pictur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3541" y="3939426"/>
            <a:ext cx="4318489" cy="1367360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92C6ACC-ECE3-BC92-9E91-A4B8D05D6E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13542" y="2315255"/>
            <a:ext cx="4318489" cy="1653430"/>
          </a:xfrm>
        </p:spPr>
        <p:txBody>
          <a:bodyPr anchor="b">
            <a:norm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01 titre du chapitre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0A4EB0-799A-4E7A-050B-C9A4C60A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8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51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431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6337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9546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84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23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947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6838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437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129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FF28C8E5-56A6-2BC8-0A20-FBF9A1538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9305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6540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9425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09112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23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4805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4723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05696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83607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433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3600" y="0"/>
            <a:ext cx="5267547" cy="6145178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D9820A8-328A-6189-8EDD-CE60516090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9987" y="1505133"/>
            <a:ext cx="45670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93198A0B-FC30-5C11-2D1A-22B4CB705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9988" y="3660655"/>
            <a:ext cx="456705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4352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8986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0275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066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52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146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974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465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39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153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8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CD3411-2B7B-4281-7C8D-241760473C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134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3055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9103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001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5533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029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10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2818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340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861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765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avec coins arrondis en haut 3">
            <a:extLst>
              <a:ext uri="{FF2B5EF4-FFF2-40B4-BE49-F238E27FC236}">
                <a16:creationId xmlns:a16="http://schemas.microsoft.com/office/drawing/2014/main" id="{08DA85AC-905A-9833-5330-89EE1361A228}"/>
              </a:ext>
            </a:extLst>
          </p:cNvPr>
          <p:cNvSpPr/>
          <p:nvPr userDrawn="1"/>
        </p:nvSpPr>
        <p:spPr>
          <a:xfrm>
            <a:off x="543599" y="0"/>
            <a:ext cx="5267547" cy="614195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585" y="1470375"/>
            <a:ext cx="4556643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586" y="3625896"/>
            <a:ext cx="4556642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440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3744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430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233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00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7846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4878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1200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2190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6655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1118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43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397482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0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FCCA95E-564E-74A8-78B0-C11C5C788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54" y="2240895"/>
            <a:ext cx="3263152" cy="3740357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FE2320D-21F5-02F6-4F6A-B59B9172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490940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558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053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510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14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5754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4166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799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6291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02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87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theme" Target="../theme/theme2.xml"/><Relationship Id="rId8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tags" Target="../tags/tag8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theme" Target="../theme/theme4.xml"/><Relationship Id="rId8" Type="http://schemas.openxmlformats.org/officeDocument/2006/relationships/slideLayout" Target="../slideLayouts/slideLayout8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18043"/>
            <a:ext cx="10896599" cy="416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  <p:sp>
        <p:nvSpPr>
          <p:cNvPr id="36" name="Espace réservé du titre 35">
            <a:extLst>
              <a:ext uri="{FF2B5EF4-FFF2-40B4-BE49-F238E27FC236}">
                <a16:creationId xmlns:a16="http://schemas.microsoft.com/office/drawing/2014/main" id="{F5F19FC6-14D0-8387-FE3D-9C988F406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08965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3544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61" r:id="rId4"/>
    <p:sldLayoutId id="2147483668" r:id="rId5"/>
    <p:sldLayoutId id="2147483678" r:id="rId6"/>
    <p:sldLayoutId id="2147483664" r:id="rId7"/>
    <p:sldLayoutId id="2147483665" r:id="rId8"/>
    <p:sldLayoutId id="2147483669" r:id="rId9"/>
    <p:sldLayoutId id="2147483679" r:id="rId10"/>
    <p:sldLayoutId id="2147483660" r:id="rId11"/>
    <p:sldLayoutId id="2147483670" r:id="rId12"/>
    <p:sldLayoutId id="2147483655" r:id="rId13"/>
    <p:sldLayoutId id="2147483654" r:id="rId14"/>
    <p:sldLayoutId id="2147483676" r:id="rId15"/>
    <p:sldLayoutId id="2147483677" r:id="rId16"/>
    <p:sldLayoutId id="2147483708" r:id="rId17"/>
    <p:sldLayoutId id="2147483715" r:id="rId18"/>
    <p:sldLayoutId id="2147483717" r:id="rId19"/>
    <p:sldLayoutId id="2147483720" r:id="rId2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i="0" kern="1200">
          <a:solidFill>
            <a:srgbClr val="25485A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1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0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  <p:sldLayoutId id="2147483757" r:id="rId24"/>
    <p:sldLayoutId id="2147483758" r:id="rId25"/>
    <p:sldLayoutId id="2147483759" r:id="rId26"/>
    <p:sldLayoutId id="2147483760" r:id="rId27"/>
    <p:sldLayoutId id="2147483761" r:id="rId28"/>
    <p:sldLayoutId id="2147483762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500228" y="129361"/>
            <a:ext cx="884419" cy="1944845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8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5" r:id="rId22"/>
    <p:sldLayoutId id="2147483786" r:id="rId23"/>
    <p:sldLayoutId id="2147483787" r:id="rId24"/>
    <p:sldLayoutId id="2147483788" r:id="rId2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600" b="0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18043"/>
            <a:ext cx="10896599" cy="416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  <p:sp>
        <p:nvSpPr>
          <p:cNvPr id="36" name="Espace réservé du titre 35">
            <a:extLst>
              <a:ext uri="{FF2B5EF4-FFF2-40B4-BE49-F238E27FC236}">
                <a16:creationId xmlns:a16="http://schemas.microsoft.com/office/drawing/2014/main" id="{F5F19FC6-14D0-8387-FE3D-9C988F406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08965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468010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1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9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3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318350-DA3D-B124-4C0C-AC4DDEAD5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6" y="2315255"/>
            <a:ext cx="3680224" cy="2227490"/>
          </a:xfrm>
        </p:spPr>
        <p:txBody>
          <a:bodyPr>
            <a:normAutofit/>
          </a:bodyPr>
          <a:lstStyle/>
          <a:p>
            <a:br>
              <a:rPr lang="fr-FR" dirty="0"/>
            </a:br>
            <a:r>
              <a:rPr lang="hu-HU" dirty="0"/>
              <a:t>Ilmo2 WT</a:t>
            </a:r>
            <a:br>
              <a:rPr lang="hu-HU" dirty="0">
                <a:sym typeface="Wingdings" panose="05000000000000000000" pitchFamily="2" charset="2"/>
              </a:rPr>
            </a:br>
            <a:r>
              <a:rPr lang="hu-HU" dirty="0">
                <a:sym typeface="Wingdings" panose="05000000000000000000" pitchFamily="2" charset="2"/>
              </a:rPr>
              <a:t>Phase out information</a:t>
            </a:r>
            <a:endParaRPr lang="fr-FR" dirty="0"/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B318AB65-64E6-154D-456F-8EF3AACDFC5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3073" y="0"/>
            <a:ext cx="9548927" cy="68580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9403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>
            <a:extLst>
              <a:ext uri="{FF2B5EF4-FFF2-40B4-BE49-F238E27FC236}">
                <a16:creationId xmlns:a16="http://schemas.microsoft.com/office/drawing/2014/main" id="{A6CAF4EB-4C36-38E8-6232-313FD8B28802}"/>
              </a:ext>
            </a:extLst>
          </p:cNvPr>
          <p:cNvSpPr txBox="1">
            <a:spLocks/>
          </p:cNvSpPr>
          <p:nvPr/>
        </p:nvSpPr>
        <p:spPr>
          <a:xfrm rot="5400000">
            <a:off x="1473008" y="-1300118"/>
            <a:ext cx="990985" cy="3937003"/>
          </a:xfrm>
          <a:prstGeom prst="round2SameRect">
            <a:avLst>
              <a:gd name="adj1" fmla="val 48876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b="1" dirty="0">
                <a:solidFill>
                  <a:srgbClr val="485C74"/>
                </a:solidFill>
                <a:latin typeface="Somfy Sans" pitchFamily="2" charset="0"/>
                <a:cs typeface="Calibri Light" panose="020F0302020204030204" pitchFamily="34" charset="0"/>
              </a:rPr>
              <a:t>Comparison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mfy Sans" pitchFamily="2" charset="0"/>
              <a:ea typeface="+mj-ea"/>
              <a:cs typeface="+mj-cs"/>
            </a:endParaRPr>
          </a:p>
        </p:txBody>
      </p:sp>
      <p:pic>
        <p:nvPicPr>
          <p:cNvPr id="13" name="Picture 2" descr="KapcsolÃ³dÃ³ kÃ©p">
            <a:extLst>
              <a:ext uri="{FF2B5EF4-FFF2-40B4-BE49-F238E27FC236}">
                <a16:creationId xmlns:a16="http://schemas.microsoft.com/office/drawing/2014/main" id="{49C1B044-5B01-0853-6C02-E65A51185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006" y="2273845"/>
            <a:ext cx="551384" cy="37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Kép 52">
            <a:extLst>
              <a:ext uri="{FF2B5EF4-FFF2-40B4-BE49-F238E27FC236}">
                <a16:creationId xmlns:a16="http://schemas.microsoft.com/office/drawing/2014/main" id="{F203B618-8347-B0DE-804A-D025BDA12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462" y="1959479"/>
            <a:ext cx="1850136" cy="1188720"/>
          </a:xfrm>
          <a:prstGeom prst="rect">
            <a:avLst/>
          </a:prstGeom>
        </p:spPr>
      </p:pic>
      <p:sp>
        <p:nvSpPr>
          <p:cNvPr id="16" name="Szövegdoboz 41">
            <a:extLst>
              <a:ext uri="{FF2B5EF4-FFF2-40B4-BE49-F238E27FC236}">
                <a16:creationId xmlns:a16="http://schemas.microsoft.com/office/drawing/2014/main" id="{6D76BC3F-6215-7D07-8E8E-012369FBF129}"/>
              </a:ext>
            </a:extLst>
          </p:cNvPr>
          <p:cNvSpPr txBox="1"/>
          <p:nvPr/>
        </p:nvSpPr>
        <p:spPr>
          <a:xfrm>
            <a:off x="1907442" y="2963533"/>
            <a:ext cx="1584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C8D9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Ilmo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7C8D9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50 WT</a:t>
            </a:r>
          </a:p>
        </p:txBody>
      </p:sp>
      <p:sp>
        <p:nvSpPr>
          <p:cNvPr id="23" name="Szövegdoboz 43">
            <a:extLst>
              <a:ext uri="{FF2B5EF4-FFF2-40B4-BE49-F238E27FC236}">
                <a16:creationId xmlns:a16="http://schemas.microsoft.com/office/drawing/2014/main" id="{74D1EFD5-87B8-6186-3E90-2B2CD9864584}"/>
              </a:ext>
            </a:extLst>
          </p:cNvPr>
          <p:cNvSpPr txBox="1"/>
          <p:nvPr/>
        </p:nvSpPr>
        <p:spPr>
          <a:xfrm>
            <a:off x="1831306" y="3570246"/>
            <a:ext cx="34693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Voltage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230V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End-limit: electronical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Torque: 6-20 Nm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Speed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17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rpm</a:t>
            </a: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srgbClr val="2C464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Obstacle detection: Yes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Settings: P&amp; P, automatic only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intelligent end limit back release</a:t>
            </a:r>
          </a:p>
        </p:txBody>
      </p:sp>
      <p:pic>
        <p:nvPicPr>
          <p:cNvPr id="7" name="Kép 52">
            <a:extLst>
              <a:ext uri="{FF2B5EF4-FFF2-40B4-BE49-F238E27FC236}">
                <a16:creationId xmlns:a16="http://schemas.microsoft.com/office/drawing/2014/main" id="{58A7C56F-85A3-88D6-BFBD-9390E24C17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411" y="1923440"/>
            <a:ext cx="1850136" cy="1188720"/>
          </a:xfrm>
          <a:prstGeom prst="rect">
            <a:avLst/>
          </a:prstGeom>
        </p:spPr>
      </p:pic>
      <p:sp>
        <p:nvSpPr>
          <p:cNvPr id="9" name="Szövegdoboz 43">
            <a:extLst>
              <a:ext uri="{FF2B5EF4-FFF2-40B4-BE49-F238E27FC236}">
                <a16:creationId xmlns:a16="http://schemas.microsoft.com/office/drawing/2014/main" id="{627E0CD9-D9E3-9009-356F-B0F4864E16A2}"/>
              </a:ext>
            </a:extLst>
          </p:cNvPr>
          <p:cNvSpPr txBox="1"/>
          <p:nvPr/>
        </p:nvSpPr>
        <p:spPr>
          <a:xfrm>
            <a:off x="7837830" y="3349511"/>
            <a:ext cx="21723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Voltage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230V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End-limit: electronical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Torque: 6-20 Nm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Speed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17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rpm</a:t>
            </a: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srgbClr val="2C464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Obstacle detection: Yes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Settings: P&amp; P, automatic only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intelligent end limit back release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1" u="none" strike="noStrike" kern="1200" cap="none" spc="0" normalizeH="0" baseline="0" noProof="0" dirty="0">
                <a:ln>
                  <a:noFill/>
                </a:ln>
                <a:solidFill>
                  <a:srgbClr val="2C464D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+ silent movement</a:t>
            </a:r>
          </a:p>
        </p:txBody>
      </p:sp>
      <p:sp>
        <p:nvSpPr>
          <p:cNvPr id="10" name="Szövegdoboz 41">
            <a:extLst>
              <a:ext uri="{FF2B5EF4-FFF2-40B4-BE49-F238E27FC236}">
                <a16:creationId xmlns:a16="http://schemas.microsoft.com/office/drawing/2014/main" id="{1078CB38-767D-5A2A-C7D8-7ABC9661BD33}"/>
              </a:ext>
            </a:extLst>
          </p:cNvPr>
          <p:cNvSpPr txBox="1"/>
          <p:nvPr/>
        </p:nvSpPr>
        <p:spPr>
          <a:xfrm>
            <a:off x="7897391" y="2952565"/>
            <a:ext cx="1584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7C8D9B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hu-HU" dirty="0"/>
              <a:t>Ilmo 3 50 WT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D8DAF1-4625-4408-C2B0-90DA0983EB1F}"/>
              </a:ext>
            </a:extLst>
          </p:cNvPr>
          <p:cNvSpPr/>
          <p:nvPr/>
        </p:nvSpPr>
        <p:spPr>
          <a:xfrm>
            <a:off x="1773390" y="1821300"/>
            <a:ext cx="1276385" cy="50602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Phase out </a:t>
            </a:r>
            <a:r>
              <a:rPr lang="hu-HU" sz="1000" dirty="0">
                <a:solidFill>
                  <a:srgbClr val="FFFFFF"/>
                </a:solidFill>
                <a:latin typeface="Calibri" panose="020F0502020204030204"/>
              </a:rPr>
              <a:t>at the end of 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</a:t>
            </a:r>
          </a:p>
        </p:txBody>
      </p:sp>
      <p:cxnSp>
        <p:nvCxnSpPr>
          <p:cNvPr id="17" name="Connecteur droit 2">
            <a:extLst>
              <a:ext uri="{FF2B5EF4-FFF2-40B4-BE49-F238E27FC236}">
                <a16:creationId xmlns:a16="http://schemas.microsoft.com/office/drawing/2014/main" id="{236558AD-11A9-B32D-2738-9370E615A115}"/>
              </a:ext>
            </a:extLst>
          </p:cNvPr>
          <p:cNvCxnSpPr>
            <a:cxnSpLocks/>
          </p:cNvCxnSpPr>
          <p:nvPr/>
        </p:nvCxnSpPr>
        <p:spPr>
          <a:xfrm>
            <a:off x="6313240" y="0"/>
            <a:ext cx="0" cy="6858000"/>
          </a:xfrm>
          <a:prstGeom prst="line">
            <a:avLst/>
          </a:prstGeom>
          <a:noFill/>
          <a:ln w="12700" cap="flat" cmpd="sng" algn="ctr">
            <a:solidFill>
              <a:srgbClr val="667983"/>
            </a:solidFill>
            <a:prstDash val="dash"/>
            <a:miter lim="800000"/>
          </a:ln>
          <a:effectLst/>
        </p:spPr>
      </p:cxnSp>
      <p:sp>
        <p:nvSpPr>
          <p:cNvPr id="18" name="ZoneTexte 9">
            <a:extLst>
              <a:ext uri="{FF2B5EF4-FFF2-40B4-BE49-F238E27FC236}">
                <a16:creationId xmlns:a16="http://schemas.microsoft.com/office/drawing/2014/main" id="{DBAE3041-F638-5E78-3AC7-A094ED6D6BE5}"/>
              </a:ext>
            </a:extLst>
          </p:cNvPr>
          <p:cNvSpPr txBox="1"/>
          <p:nvPr/>
        </p:nvSpPr>
        <p:spPr>
          <a:xfrm>
            <a:off x="2028679" y="6064204"/>
            <a:ext cx="1392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Obstacle</a:t>
            </a:r>
            <a:endParaRPr kumimoji="0" lang="hu-HU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  <a:latin typeface="Somfy Sans" panose="00000500000000000000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 </a:t>
            </a:r>
            <a:r>
              <a:rPr kumimoji="0" lang="fr-FR" sz="1100" b="1" i="0" u="none" strike="noStrike" kern="0" cap="none" spc="0" normalizeH="0" baseline="0" noProof="0" dirty="0" err="1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detection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  <p:sp>
        <p:nvSpPr>
          <p:cNvPr id="19" name="ZoneTexte 10">
            <a:extLst>
              <a:ext uri="{FF2B5EF4-FFF2-40B4-BE49-F238E27FC236}">
                <a16:creationId xmlns:a16="http://schemas.microsoft.com/office/drawing/2014/main" id="{76CAB649-338C-2D0A-06B7-7525CA4DC705}"/>
              </a:ext>
            </a:extLst>
          </p:cNvPr>
          <p:cNvSpPr txBox="1"/>
          <p:nvPr/>
        </p:nvSpPr>
        <p:spPr>
          <a:xfrm>
            <a:off x="3049776" y="6064204"/>
            <a:ext cx="14378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Protection </a:t>
            </a:r>
            <a:r>
              <a:rPr kumimoji="0" lang="fr-FR" sz="1100" b="1" i="0" u="none" strike="noStrike" kern="0" cap="none" spc="0" normalizeH="0" baseline="0" noProof="0" dirty="0" err="1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against</a:t>
            </a: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 </a:t>
            </a:r>
            <a:r>
              <a:rPr kumimoji="0" lang="fr-FR" sz="1100" b="1" i="0" u="none" strike="noStrike" kern="0" cap="none" spc="0" normalizeH="0" baseline="0" noProof="0" dirty="0" err="1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freezing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  <p:sp>
        <p:nvSpPr>
          <p:cNvPr id="24" name="ZoneTexte 12">
            <a:extLst>
              <a:ext uri="{FF2B5EF4-FFF2-40B4-BE49-F238E27FC236}">
                <a16:creationId xmlns:a16="http://schemas.microsoft.com/office/drawing/2014/main" id="{81DE8E95-7E08-0414-DDB0-D1F81A1CB7D3}"/>
              </a:ext>
            </a:extLst>
          </p:cNvPr>
          <p:cNvSpPr txBox="1"/>
          <p:nvPr/>
        </p:nvSpPr>
        <p:spPr>
          <a:xfrm>
            <a:off x="1070490" y="6057911"/>
            <a:ext cx="12952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 err="1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Tamper</a:t>
            </a: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 </a:t>
            </a:r>
            <a:endParaRPr kumimoji="0" lang="hu-HU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  <a:latin typeface="Somfy Sans" panose="00000500000000000000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 err="1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resistance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  <p:sp>
        <p:nvSpPr>
          <p:cNvPr id="26" name="ZoneTexte 13">
            <a:extLst>
              <a:ext uri="{FF2B5EF4-FFF2-40B4-BE49-F238E27FC236}">
                <a16:creationId xmlns:a16="http://schemas.microsoft.com/office/drawing/2014/main" id="{42ECE45B-192F-2C45-8E9C-00100E1A1C85}"/>
              </a:ext>
            </a:extLst>
          </p:cNvPr>
          <p:cNvSpPr txBox="1"/>
          <p:nvPr/>
        </p:nvSpPr>
        <p:spPr>
          <a:xfrm>
            <a:off x="112529" y="6076231"/>
            <a:ext cx="9958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Back release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  <p:sp>
        <p:nvSpPr>
          <p:cNvPr id="27" name="ZoneTexte 14">
            <a:extLst>
              <a:ext uri="{FF2B5EF4-FFF2-40B4-BE49-F238E27FC236}">
                <a16:creationId xmlns:a16="http://schemas.microsoft.com/office/drawing/2014/main" id="{983D0250-4E2B-EAEF-2644-31E885B927BB}"/>
              </a:ext>
            </a:extLst>
          </p:cNvPr>
          <p:cNvSpPr txBox="1"/>
          <p:nvPr/>
        </p:nvSpPr>
        <p:spPr>
          <a:xfrm>
            <a:off x="4487671" y="5991592"/>
            <a:ext cx="159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Somfy </a:t>
            </a:r>
            <a:endParaRPr kumimoji="0" lang="hu-HU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  <a:latin typeface="Somfy Sans" panose="00000500000000000000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drive control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  <p:pic>
        <p:nvPicPr>
          <p:cNvPr id="28" name="Graphique 15">
            <a:extLst>
              <a:ext uri="{FF2B5EF4-FFF2-40B4-BE49-F238E27FC236}">
                <a16:creationId xmlns:a16="http://schemas.microsoft.com/office/drawing/2014/main" id="{631EE006-906B-975E-89C5-DDA469C1E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4611" y="5360541"/>
            <a:ext cx="655464" cy="655464"/>
          </a:xfrm>
          <a:prstGeom prst="rect">
            <a:avLst/>
          </a:prstGeom>
        </p:spPr>
      </p:pic>
      <p:pic>
        <p:nvPicPr>
          <p:cNvPr id="29" name="Graphique 17">
            <a:extLst>
              <a:ext uri="{FF2B5EF4-FFF2-40B4-BE49-F238E27FC236}">
                <a16:creationId xmlns:a16="http://schemas.microsoft.com/office/drawing/2014/main" id="{DF3F265C-5FDA-D292-AA8F-6BDC4E754E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34162" y="5129060"/>
            <a:ext cx="896398" cy="896398"/>
          </a:xfrm>
          <a:prstGeom prst="rect">
            <a:avLst/>
          </a:prstGeom>
        </p:spPr>
      </p:pic>
      <p:pic>
        <p:nvPicPr>
          <p:cNvPr id="30" name="Graphique 19">
            <a:extLst>
              <a:ext uri="{FF2B5EF4-FFF2-40B4-BE49-F238E27FC236}">
                <a16:creationId xmlns:a16="http://schemas.microsoft.com/office/drawing/2014/main" id="{7E7564D3-4F3E-52BA-336A-80427D290A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53641" y="5175438"/>
            <a:ext cx="893952" cy="893952"/>
          </a:xfrm>
          <a:prstGeom prst="rect">
            <a:avLst/>
          </a:prstGeom>
        </p:spPr>
      </p:pic>
      <p:pic>
        <p:nvPicPr>
          <p:cNvPr id="32" name="Graphique 20">
            <a:extLst>
              <a:ext uri="{FF2B5EF4-FFF2-40B4-BE49-F238E27FC236}">
                <a16:creationId xmlns:a16="http://schemas.microsoft.com/office/drawing/2014/main" id="{3EE7ABC7-6629-287E-6900-7F7D51F779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93829" y="5274111"/>
            <a:ext cx="769159" cy="828325"/>
          </a:xfrm>
          <a:prstGeom prst="rect">
            <a:avLst/>
          </a:prstGeom>
        </p:spPr>
      </p:pic>
      <p:pic>
        <p:nvPicPr>
          <p:cNvPr id="33" name="Graphique 21">
            <a:extLst>
              <a:ext uri="{FF2B5EF4-FFF2-40B4-BE49-F238E27FC236}">
                <a16:creationId xmlns:a16="http://schemas.microsoft.com/office/drawing/2014/main" id="{B37CE4B6-BBDE-0DC2-ED96-515B5F72BE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8262" y="5272947"/>
            <a:ext cx="771321" cy="830654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51E0184B-0EEB-A926-3CC5-D82119F401D4}"/>
              </a:ext>
            </a:extLst>
          </p:cNvPr>
          <p:cNvSpPr/>
          <p:nvPr/>
        </p:nvSpPr>
        <p:spPr>
          <a:xfrm>
            <a:off x="7431143" y="1638240"/>
            <a:ext cx="1224439" cy="64247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Launched at beginning of 2025</a:t>
            </a:r>
          </a:p>
        </p:txBody>
      </p:sp>
      <p:sp>
        <p:nvSpPr>
          <p:cNvPr id="37" name="ZoneTexte 9">
            <a:extLst>
              <a:ext uri="{FF2B5EF4-FFF2-40B4-BE49-F238E27FC236}">
                <a16:creationId xmlns:a16="http://schemas.microsoft.com/office/drawing/2014/main" id="{8505E647-AFFC-A949-8812-06488156C8FC}"/>
              </a:ext>
            </a:extLst>
          </p:cNvPr>
          <p:cNvSpPr txBox="1"/>
          <p:nvPr/>
        </p:nvSpPr>
        <p:spPr>
          <a:xfrm>
            <a:off x="7923104" y="6154903"/>
            <a:ext cx="1392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Obstacle</a:t>
            </a:r>
            <a:endParaRPr kumimoji="0" lang="hu-HU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  <a:latin typeface="Somfy Sans" panose="00000500000000000000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 </a:t>
            </a:r>
            <a:r>
              <a:rPr kumimoji="0" lang="fr-FR" sz="1100" b="1" i="0" u="none" strike="noStrike" kern="0" cap="none" spc="0" normalizeH="0" baseline="0" noProof="0" dirty="0" err="1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detection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  <p:sp>
        <p:nvSpPr>
          <p:cNvPr id="38" name="ZoneTexte 10">
            <a:extLst>
              <a:ext uri="{FF2B5EF4-FFF2-40B4-BE49-F238E27FC236}">
                <a16:creationId xmlns:a16="http://schemas.microsoft.com/office/drawing/2014/main" id="{5814AA69-224E-3FC8-BFCB-07DFE8645C32}"/>
              </a:ext>
            </a:extLst>
          </p:cNvPr>
          <p:cNvSpPr txBox="1"/>
          <p:nvPr/>
        </p:nvSpPr>
        <p:spPr>
          <a:xfrm>
            <a:off x="8762619" y="6102435"/>
            <a:ext cx="14378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Protection </a:t>
            </a:r>
            <a:r>
              <a:rPr kumimoji="0" lang="fr-FR" sz="1100" b="1" i="0" u="none" strike="noStrike" kern="0" cap="none" spc="0" normalizeH="0" baseline="0" noProof="0" dirty="0" err="1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against</a:t>
            </a: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 </a:t>
            </a:r>
            <a:r>
              <a:rPr kumimoji="0" lang="fr-FR" sz="1100" b="1" i="0" u="none" strike="noStrike" kern="0" cap="none" spc="0" normalizeH="0" baseline="0" noProof="0" dirty="0" err="1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freezing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  <p:sp>
        <p:nvSpPr>
          <p:cNvPr id="39" name="ZoneTexte 12">
            <a:extLst>
              <a:ext uri="{FF2B5EF4-FFF2-40B4-BE49-F238E27FC236}">
                <a16:creationId xmlns:a16="http://schemas.microsoft.com/office/drawing/2014/main" id="{E9285935-C0DD-76F9-F078-F5D2BB0D7046}"/>
              </a:ext>
            </a:extLst>
          </p:cNvPr>
          <p:cNvSpPr txBox="1"/>
          <p:nvPr/>
        </p:nvSpPr>
        <p:spPr>
          <a:xfrm>
            <a:off x="7070813" y="6154903"/>
            <a:ext cx="12952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 err="1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Tamper</a:t>
            </a: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 </a:t>
            </a:r>
            <a:endParaRPr kumimoji="0" lang="hu-HU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  <a:latin typeface="Somfy Sans" panose="00000500000000000000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 err="1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resistance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  <p:sp>
        <p:nvSpPr>
          <p:cNvPr id="40" name="ZoneTexte 13">
            <a:extLst>
              <a:ext uri="{FF2B5EF4-FFF2-40B4-BE49-F238E27FC236}">
                <a16:creationId xmlns:a16="http://schemas.microsoft.com/office/drawing/2014/main" id="{44CDEA75-FE21-350B-D543-E1FD7C0C29FE}"/>
              </a:ext>
            </a:extLst>
          </p:cNvPr>
          <p:cNvSpPr txBox="1"/>
          <p:nvPr/>
        </p:nvSpPr>
        <p:spPr>
          <a:xfrm>
            <a:off x="6414072" y="6166931"/>
            <a:ext cx="9958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Back release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  <p:pic>
        <p:nvPicPr>
          <p:cNvPr id="41" name="Graphique 15">
            <a:extLst>
              <a:ext uri="{FF2B5EF4-FFF2-40B4-BE49-F238E27FC236}">
                <a16:creationId xmlns:a16="http://schemas.microsoft.com/office/drawing/2014/main" id="{149D8144-FD8F-C59A-8361-D883796FE8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14961" y="5360541"/>
            <a:ext cx="655464" cy="655464"/>
          </a:xfrm>
          <a:prstGeom prst="rect">
            <a:avLst/>
          </a:prstGeom>
        </p:spPr>
      </p:pic>
      <p:pic>
        <p:nvPicPr>
          <p:cNvPr id="42" name="Graphique 17">
            <a:extLst>
              <a:ext uri="{FF2B5EF4-FFF2-40B4-BE49-F238E27FC236}">
                <a16:creationId xmlns:a16="http://schemas.microsoft.com/office/drawing/2014/main" id="{5749A15D-BC3F-3509-BC4C-2F689B9EA1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18970" y="5226826"/>
            <a:ext cx="896398" cy="896398"/>
          </a:xfrm>
          <a:prstGeom prst="rect">
            <a:avLst/>
          </a:prstGeom>
        </p:spPr>
      </p:pic>
      <p:pic>
        <p:nvPicPr>
          <p:cNvPr id="45" name="Graphique 19">
            <a:extLst>
              <a:ext uri="{FF2B5EF4-FFF2-40B4-BE49-F238E27FC236}">
                <a16:creationId xmlns:a16="http://schemas.microsoft.com/office/drawing/2014/main" id="{92E465BA-4B76-79F1-3D46-B0701D7FA2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42707" y="5378710"/>
            <a:ext cx="655464" cy="655464"/>
          </a:xfrm>
          <a:prstGeom prst="rect">
            <a:avLst/>
          </a:prstGeom>
        </p:spPr>
      </p:pic>
      <p:pic>
        <p:nvPicPr>
          <p:cNvPr id="47" name="Graphique 20">
            <a:extLst>
              <a:ext uri="{FF2B5EF4-FFF2-40B4-BE49-F238E27FC236}">
                <a16:creationId xmlns:a16="http://schemas.microsoft.com/office/drawing/2014/main" id="{DE06CA38-B016-B749-1C05-0499B3FFD8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66556" y="5378710"/>
            <a:ext cx="769159" cy="828325"/>
          </a:xfrm>
          <a:prstGeom prst="rect">
            <a:avLst/>
          </a:prstGeom>
        </p:spPr>
      </p:pic>
      <p:pic>
        <p:nvPicPr>
          <p:cNvPr id="49" name="Graphique 21">
            <a:extLst>
              <a:ext uri="{FF2B5EF4-FFF2-40B4-BE49-F238E27FC236}">
                <a16:creationId xmlns:a16="http://schemas.microsoft.com/office/drawing/2014/main" id="{CB7B9FBA-1952-6AA6-9735-89D8D5D8899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79805" y="5363647"/>
            <a:ext cx="771321" cy="830654"/>
          </a:xfrm>
          <a:prstGeom prst="rect">
            <a:avLst/>
          </a:prstGeom>
        </p:spPr>
      </p:pic>
      <p:sp>
        <p:nvSpPr>
          <p:cNvPr id="51" name="ZoneTexte 14">
            <a:extLst>
              <a:ext uri="{FF2B5EF4-FFF2-40B4-BE49-F238E27FC236}">
                <a16:creationId xmlns:a16="http://schemas.microsoft.com/office/drawing/2014/main" id="{3F561BE5-3CE2-C6B3-B579-F21710A33F21}"/>
              </a:ext>
            </a:extLst>
          </p:cNvPr>
          <p:cNvSpPr txBox="1"/>
          <p:nvPr/>
        </p:nvSpPr>
        <p:spPr>
          <a:xfrm>
            <a:off x="9760657" y="6076231"/>
            <a:ext cx="159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Somfy </a:t>
            </a:r>
            <a:endParaRPr kumimoji="0" lang="hu-HU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  <a:latin typeface="Somfy Sans" panose="00000500000000000000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drive control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D7E7524D-C54B-20AF-1648-F18604B2D7E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21510" y="5413926"/>
            <a:ext cx="655464" cy="655464"/>
          </a:xfrm>
          <a:prstGeom prst="rect">
            <a:avLst/>
          </a:prstGeom>
        </p:spPr>
      </p:pic>
      <p:sp>
        <p:nvSpPr>
          <p:cNvPr id="54" name="ZoneTexte 14">
            <a:extLst>
              <a:ext uri="{FF2B5EF4-FFF2-40B4-BE49-F238E27FC236}">
                <a16:creationId xmlns:a16="http://schemas.microsoft.com/office/drawing/2014/main" id="{1CECA62D-5704-75E0-FC37-640E4D5F372A}"/>
              </a:ext>
            </a:extLst>
          </p:cNvPr>
          <p:cNvSpPr txBox="1"/>
          <p:nvPr/>
        </p:nvSpPr>
        <p:spPr>
          <a:xfrm>
            <a:off x="10570439" y="6072064"/>
            <a:ext cx="159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Silent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movement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  <p:pic>
        <p:nvPicPr>
          <p:cNvPr id="55" name="Picture 2" descr="KapcsolÃ³dÃ³ kÃ©p">
            <a:extLst>
              <a:ext uri="{FF2B5EF4-FFF2-40B4-BE49-F238E27FC236}">
                <a16:creationId xmlns:a16="http://schemas.microsoft.com/office/drawing/2014/main" id="{98F6D640-56FC-AC7C-0CD3-2AD7DF46F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17" y="2273844"/>
            <a:ext cx="551384" cy="37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49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84305D-CDE6-CE46-E3F8-1B8F743E2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37F0C63-9D9F-2642-9BE6-825938832B4F}" type="slidenum">
              <a:rPr kumimoji="0" lang="en-GB" sz="800" b="0" i="0" u="none" strike="noStrike" kern="0" cap="none" spc="0" normalizeH="0" baseline="0" noProof="0" smtClean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itchFamily="2" charset="0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Somfy Sans" pitchFamily="2" charset="0"/>
              <a:ea typeface="+mn-ea"/>
              <a:cs typeface="Arial"/>
              <a:sym typeface="Arial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727DECC-F34A-42B0-7C29-3C5C789F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6"/>
            <a:ext cx="11189553" cy="659704"/>
          </a:xfrm>
        </p:spPr>
        <p:txBody>
          <a:bodyPr>
            <a:normAutofit/>
          </a:bodyPr>
          <a:lstStyle/>
          <a:p>
            <a:r>
              <a:rPr lang="hu-HU" dirty="0"/>
              <a:t>Ilmo2 WT </a:t>
            </a:r>
            <a:r>
              <a:rPr lang="cs-CZ" dirty="0"/>
              <a:t>phase out – matrix - MOTORS</a:t>
            </a:r>
            <a:endParaRPr lang="fr-FR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1859CBE-93AF-8547-59AB-1A51CFD5E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708461"/>
              </p:ext>
            </p:extLst>
          </p:nvPr>
        </p:nvGraphicFramePr>
        <p:xfrm>
          <a:off x="3296359" y="1961829"/>
          <a:ext cx="4851400" cy="952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2703">
                  <a:extLst>
                    <a:ext uri="{9D8B030D-6E8A-4147-A177-3AD203B41FA5}">
                      <a16:colId xmlns:a16="http://schemas.microsoft.com/office/drawing/2014/main" val="4195379319"/>
                    </a:ext>
                  </a:extLst>
                </a:gridCol>
                <a:gridCol w="1892997">
                  <a:extLst>
                    <a:ext uri="{9D8B030D-6E8A-4147-A177-3AD203B41FA5}">
                      <a16:colId xmlns:a16="http://schemas.microsoft.com/office/drawing/2014/main" val="1962256683"/>
                    </a:ext>
                  </a:extLst>
                </a:gridCol>
                <a:gridCol w="532703">
                  <a:extLst>
                    <a:ext uri="{9D8B030D-6E8A-4147-A177-3AD203B41FA5}">
                      <a16:colId xmlns:a16="http://schemas.microsoft.com/office/drawing/2014/main" val="4208352186"/>
                    </a:ext>
                  </a:extLst>
                </a:gridCol>
                <a:gridCol w="1892997">
                  <a:extLst>
                    <a:ext uri="{9D8B030D-6E8A-4147-A177-3AD203B41FA5}">
                      <a16:colId xmlns:a16="http://schemas.microsoft.com/office/drawing/2014/main" val="226075574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Description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Description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98205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1130485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ILMO2 50WT 6/17 VVF3M BAR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1246353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ILMO3 50WT 6/17 VVF3M BAR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01437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1130492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ILMO2 50WT 10/17 VVF3M BAR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1246383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ILMO3 50WT 10/17 VVF3M BAR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30833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1131261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ILMO2 50WT 15/17 VVF3M BAR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1246354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ILMO3 50WT 15/17 VVF3M BAR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977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1132191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ILMO2 50WT 20/17 VVF3M BAR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1246386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ILMO3 50WT 20/17 VVF3M BAR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9549741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96F801-5DF4-FD85-9F68-18EFD4742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632363"/>
              </p:ext>
            </p:extLst>
          </p:nvPr>
        </p:nvGraphicFramePr>
        <p:xfrm>
          <a:off x="5658559" y="3429000"/>
          <a:ext cx="2489200" cy="1104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548">
                  <a:extLst>
                    <a:ext uri="{9D8B030D-6E8A-4147-A177-3AD203B41FA5}">
                      <a16:colId xmlns:a16="http://schemas.microsoft.com/office/drawing/2014/main" val="2849105614"/>
                    </a:ext>
                  </a:extLst>
                </a:gridCol>
                <a:gridCol w="1890652">
                  <a:extLst>
                    <a:ext uri="{9D8B030D-6E8A-4147-A177-3AD203B41FA5}">
                      <a16:colId xmlns:a16="http://schemas.microsoft.com/office/drawing/2014/main" val="2598143088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1246992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ILMO3 50 WT 10/17 VVF 3M P100 + VVF CABLE OCTO 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4139678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1246990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ILMO3 50 WT 6/17 VVF 3M P100 + VVF CABLE OCTO 50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5115447"/>
                  </a:ext>
                </a:extLst>
              </a:tr>
            </a:tbl>
          </a:graphicData>
        </a:graphic>
      </p:graphicFrame>
      <p:sp>
        <p:nvSpPr>
          <p:cNvPr id="5" name="Szövegdoboz 41">
            <a:extLst>
              <a:ext uri="{FF2B5EF4-FFF2-40B4-BE49-F238E27FC236}">
                <a16:creationId xmlns:a16="http://schemas.microsoft.com/office/drawing/2014/main" id="{2A70779C-A6D7-4D92-3015-CF2235C3F9DF}"/>
              </a:ext>
            </a:extLst>
          </p:cNvPr>
          <p:cNvSpPr txBox="1"/>
          <p:nvPr/>
        </p:nvSpPr>
        <p:spPr>
          <a:xfrm>
            <a:off x="5808708" y="1480592"/>
            <a:ext cx="2026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7C8D9B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hu-HU" dirty="0"/>
              <a:t>Ilmo 3 references</a:t>
            </a:r>
          </a:p>
        </p:txBody>
      </p:sp>
      <p:sp>
        <p:nvSpPr>
          <p:cNvPr id="7" name="Szövegdoboz 41">
            <a:extLst>
              <a:ext uri="{FF2B5EF4-FFF2-40B4-BE49-F238E27FC236}">
                <a16:creationId xmlns:a16="http://schemas.microsoft.com/office/drawing/2014/main" id="{AD17AD01-62DF-CC8B-1EF7-C9731FF1C960}"/>
              </a:ext>
            </a:extLst>
          </p:cNvPr>
          <p:cNvSpPr txBox="1"/>
          <p:nvPr/>
        </p:nvSpPr>
        <p:spPr>
          <a:xfrm>
            <a:off x="3632304" y="1480592"/>
            <a:ext cx="2026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7C8D9B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hu-HU" dirty="0"/>
              <a:t>Ilmo 2 references</a:t>
            </a:r>
          </a:p>
        </p:txBody>
      </p:sp>
      <p:sp>
        <p:nvSpPr>
          <p:cNvPr id="8" name="Szövegdoboz 41">
            <a:extLst>
              <a:ext uri="{FF2B5EF4-FFF2-40B4-BE49-F238E27FC236}">
                <a16:creationId xmlns:a16="http://schemas.microsoft.com/office/drawing/2014/main" id="{AEBADEDB-1026-9C38-FE1B-311E2D5DD501}"/>
              </a:ext>
            </a:extLst>
          </p:cNvPr>
          <p:cNvSpPr txBox="1"/>
          <p:nvPr/>
        </p:nvSpPr>
        <p:spPr>
          <a:xfrm>
            <a:off x="5808707" y="3029068"/>
            <a:ext cx="27000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7C8D9B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hu-HU" dirty="0"/>
              <a:t>Ilmo 3 P100 references*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57BCC3A-EE69-6039-2457-F6E0D6193277}"/>
              </a:ext>
            </a:extLst>
          </p:cNvPr>
          <p:cNvSpPr txBox="1"/>
          <p:nvPr/>
        </p:nvSpPr>
        <p:spPr>
          <a:xfrm>
            <a:off x="821670" y="6590670"/>
            <a:ext cx="46320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100" b="1" i="0" u="none" strike="noStrike" kern="0" cap="none" spc="0" normalizeH="0" baseline="0" noProof="0" dirty="0">
                <a:ln>
                  <a:noFill/>
                </a:ln>
                <a:solidFill>
                  <a:srgbClr val="24485A"/>
                </a:solidFill>
                <a:effectLst/>
                <a:uLnTx/>
                <a:uFillTx/>
                <a:latin typeface="Somfy Sans" panose="00000500000000000000"/>
                <a:cs typeface="Arial"/>
              </a:rPr>
              <a:t>*creation in progress – dedicated to Eko-Okna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4485A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715961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BtoC">
  <a:themeElements>
    <a:clrScheme name="Personnalisé 6">
      <a:dk1>
        <a:srgbClr val="24485A"/>
      </a:dk1>
      <a:lt1>
        <a:srgbClr val="FFFFFF"/>
      </a:lt1>
      <a:dk2>
        <a:srgbClr val="7C8D9B"/>
      </a:dk2>
      <a:lt2>
        <a:srgbClr val="FFFFFF"/>
      </a:lt2>
      <a:accent1>
        <a:srgbClr val="24485A"/>
      </a:accent1>
      <a:accent2>
        <a:srgbClr val="FAB800"/>
      </a:accent2>
      <a:accent3>
        <a:srgbClr val="CCC4BD"/>
      </a:accent3>
      <a:accent4>
        <a:srgbClr val="C3D2D6"/>
      </a:accent4>
      <a:accent5>
        <a:srgbClr val="FEEDBF"/>
      </a:accent5>
      <a:accent6>
        <a:srgbClr val="FBFAF8"/>
      </a:accent6>
      <a:hlink>
        <a:srgbClr val="DF94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C.pptx" id="{D1DA1EF0-C2B0-DC4A-8A06-5F543B933898}" vid="{7BBDF827-0EBF-064E-B380-261900BE761E}"/>
    </a:ext>
  </a:extLst>
</a:theme>
</file>

<file path=ppt/theme/theme2.xml><?xml version="1.0" encoding="utf-8"?>
<a:theme xmlns:a="http://schemas.openxmlformats.org/drawingml/2006/main" name="2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3.xml><?xml version="1.0" encoding="utf-8"?>
<a:theme xmlns:a="http://schemas.openxmlformats.org/drawingml/2006/main" name="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4.xml><?xml version="1.0" encoding="utf-8"?>
<a:theme xmlns:a="http://schemas.openxmlformats.org/drawingml/2006/main" name="1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5.xml><?xml version="1.0" encoding="utf-8"?>
<a:theme xmlns:a="http://schemas.openxmlformats.org/drawingml/2006/main" name="2_BtoC">
  <a:themeElements>
    <a:clrScheme name="Personnalisé 5">
      <a:dk1>
        <a:srgbClr val="2C464D"/>
      </a:dk1>
      <a:lt1>
        <a:srgbClr val="FFFFFF"/>
      </a:lt1>
      <a:dk2>
        <a:srgbClr val="7C8D9B"/>
      </a:dk2>
      <a:lt2>
        <a:srgbClr val="FFFFFF"/>
      </a:lt2>
      <a:accent1>
        <a:srgbClr val="2C464D"/>
      </a:accent1>
      <a:accent2>
        <a:srgbClr val="FAB800"/>
      </a:accent2>
      <a:accent3>
        <a:srgbClr val="CCC4BD"/>
      </a:accent3>
      <a:accent4>
        <a:srgbClr val="C3D2D6"/>
      </a:accent4>
      <a:accent5>
        <a:srgbClr val="FEEDBF"/>
      </a:accent5>
      <a:accent6>
        <a:srgbClr val="FBFAF8"/>
      </a:accent6>
      <a:hlink>
        <a:srgbClr val="DF94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C.pptx" id="{D1DA1EF0-C2B0-DC4A-8A06-5F543B933898}" vid="{7BBDF827-0EBF-064E-B380-261900BE761E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79f8234-1b3a-43c6-877d-00555ce149dc">
      <UserInfo>
        <DisplayName>HRNCIR, Jan</DisplayName>
        <AccountId>8385</AccountId>
        <AccountType/>
      </UserInfo>
    </SharedWithUsers>
    <SomfyDocumentTypeTaxHTField xmlns="20434CEC-F224-445D-89C8-DA7D5882575D">
      <Terms xmlns="http://schemas.microsoft.com/office/infopath/2007/PartnerControls"/>
    </SomfyDocumentTypeTaxHTField>
    <SomfyTagsTaxHTField xmlns="20434CEC-F224-445D-89C8-DA7D5882575D">
      <Terms xmlns="http://schemas.microsoft.com/office/infopath/2007/PartnerControls"/>
    </SomfyTagsTaxHTField>
    <TaxCatchAll xmlns="579f8234-1b3a-43c6-877d-00555ce149dc" xsi:nil="true"/>
    <lcf76f155ced4ddcb4097134ff3c332f xmlns="3e1aacae-9e28-4cb9-a711-7bf6fdad1110">
      <Terms xmlns="http://schemas.microsoft.com/office/infopath/2007/PartnerControls"/>
    </lcf76f155ced4ddcb4097134ff3c332f>
    <SomfySite xmlns="579f8234-1b3a-43c6-877d-00555ce149d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198A4C9DBE41DC9E4CEB39D1D3D20B00DB39C438DF6EDA418DF2A590C03B882E" ma:contentTypeVersion="16" ma:contentTypeDescription="Create a new document." ma:contentTypeScope="" ma:versionID="14d251fc83959c107b34af4afbcdf626">
  <xsd:schema xmlns:xsd="http://www.w3.org/2001/XMLSchema" xmlns:xs="http://www.w3.org/2001/XMLSchema" xmlns:p="http://schemas.microsoft.com/office/2006/metadata/properties" xmlns:ns2="20434CEC-F224-445D-89C8-DA7D5882575D" xmlns:ns3="579f8234-1b3a-43c6-877d-00555ce149dc" xmlns:ns4="3e1aacae-9e28-4cb9-a711-7bf6fdad1110" targetNamespace="http://schemas.microsoft.com/office/2006/metadata/properties" ma:root="true" ma:fieldsID="e3cccb47932b71a2dd86f71beb38e40a" ns2:_="" ns3:_="" ns4:_="">
    <xsd:import namespace="20434CEC-F224-445D-89C8-DA7D5882575D"/>
    <xsd:import namespace="579f8234-1b3a-43c6-877d-00555ce149dc"/>
    <xsd:import namespace="3e1aacae-9e28-4cb9-a711-7bf6fdad1110"/>
    <xsd:element name="properties">
      <xsd:complexType>
        <xsd:sequence>
          <xsd:element name="documentManagement">
            <xsd:complexType>
              <xsd:all>
                <xsd:element ref="ns2:SomfyTagsTaxHTField" minOccurs="0"/>
                <xsd:element ref="ns2:SomfyDocumentTypeTaxHTField" minOccurs="0"/>
                <xsd:element ref="ns3:SomfySite" minOccurs="0"/>
                <xsd:element ref="ns3:TaxCatchAll" minOccurs="0"/>
                <xsd:element ref="ns4:MediaServiceMetadata" minOccurs="0"/>
                <xsd:element ref="ns4:MediaServiceFastMetadata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34CEC-F224-445D-89C8-DA7D5882575D" elementFormDefault="qualified">
    <xsd:import namespace="http://schemas.microsoft.com/office/2006/documentManagement/types"/>
    <xsd:import namespace="http://schemas.microsoft.com/office/infopath/2007/PartnerControls"/>
    <xsd:element name="SomfyTagsTaxHTField" ma:index="8" nillable="true" ma:taxonomy="true" ma:internalName="SomfyTagsTaxHTField" ma:taxonomyFieldName="SomfyTags" ma:displayName="Tags" ma:fieldId="{8b81c89c-6d4b-4a9e-bfe4-626fe045d6df}" ma:taxonomyMulti="true" ma:sspId="4560a912-820e-4fa3-9fe9-00a4a9064378" ma:termSetId="3ac6d041-c917-422f-9282-66ea33c5c43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omfyDocumentTypeTaxHTField" ma:index="10" nillable="true" ma:taxonomy="true" ma:internalName="SomfyDocumentTypeTaxHTField" ma:taxonomyFieldName="SomfyDocumentType" ma:displayName="Document Type" ma:fieldId="{809ca003-ebd1-4854-a594-2d312d6d6983}" ma:sspId="4560a912-820e-4fa3-9fe9-00a4a9064378" ma:termSetId="8b5d468f-06c9-4f1d-a6b4-0e5e089ccb37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f8234-1b3a-43c6-877d-00555ce149dc" elementFormDefault="qualified">
    <xsd:import namespace="http://schemas.microsoft.com/office/2006/documentManagement/types"/>
    <xsd:import namespace="http://schemas.microsoft.com/office/infopath/2007/PartnerControls"/>
    <xsd:element name="SomfySite" ma:index="12" nillable="true" ma:displayName="Site" ma:hidden="true" ma:internalName="SomfySite">
      <xsd:simpleType>
        <xsd:restriction base="dms:Text">
          <xsd:maxLength value="255"/>
        </xsd:restriction>
      </xsd:simpleType>
    </xsd:element>
    <xsd:element name="TaxCatchAll" ma:index="13" nillable="true" ma:displayName="Taxonomy Catch All Column" ma:description="" ma:hidden="true" ma:list="{4b62be17-7237-4d73-8643-1aaf087bd901}" ma:internalName="TaxCatchAll" ma:showField="CatchAllData" ma:web="579f8234-1b3a-43c6-877d-00555ce149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aacae-9e28-4cb9-a711-7bf6fdad11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560a912-820e-4fa3-9fe9-00a4a90643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F3808B-8BBE-4A71-A001-A90A7F9A0D1E}">
  <ds:schemaRefs>
    <ds:schemaRef ds:uri="20434CEC-F224-445D-89C8-DA7D5882575D"/>
    <ds:schemaRef ds:uri="3e1aacae-9e28-4cb9-a711-7bf6fdad1110"/>
    <ds:schemaRef ds:uri="579f8234-1b3a-43c6-877d-00555ce149dc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F0CC633-74FE-419D-929C-9FEFF34276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EEFC37-0C5B-428C-9C4E-897683D9A0C1}">
  <ds:schemaRefs>
    <ds:schemaRef ds:uri="20434CEC-F224-445D-89C8-DA7D5882575D"/>
    <ds:schemaRef ds:uri="3e1aacae-9e28-4cb9-a711-7bf6fdad1110"/>
    <ds:schemaRef ds:uri="579f8234-1b3a-43c6-877d-00555ce149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546</TotalTime>
  <Words>230</Words>
  <Application>Microsoft Office PowerPoint</Application>
  <PresentationFormat>Widescreen</PresentationFormat>
  <Paragraphs>70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BtoC</vt:lpstr>
      <vt:lpstr>2_BtoB</vt:lpstr>
      <vt:lpstr>BtoB</vt:lpstr>
      <vt:lpstr>1_BtoB</vt:lpstr>
      <vt:lpstr>2_BtoC</vt:lpstr>
      <vt:lpstr> Ilmo2 WT Phase out information</vt:lpstr>
      <vt:lpstr>PowerPoint Presentation</vt:lpstr>
      <vt:lpstr>Ilmo2 WT phase out – matrix - MOTORS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 la présentation  en 3 lignes</dc:title>
  <dc:creator>Ferry, Joanna (PAR-FUB)</dc:creator>
  <cp:lastModifiedBy>HARSANYI, David</cp:lastModifiedBy>
  <cp:revision>4</cp:revision>
  <dcterms:created xsi:type="dcterms:W3CDTF">2022-05-02T10:02:42Z</dcterms:created>
  <dcterms:modified xsi:type="dcterms:W3CDTF">2025-09-25T11:28:50Z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cb221a-6e97-4d92-b656-ecf531a71c86_Enabled">
    <vt:lpwstr>true</vt:lpwstr>
  </property>
  <property fmtid="{D5CDD505-2E9C-101B-9397-08002B2CF9AE}" pid="3" name="MSIP_Label_afcb221a-6e97-4d92-b656-ecf531a71c86_SetDate">
    <vt:lpwstr>2022-11-18T09:51:33Z</vt:lpwstr>
  </property>
  <property fmtid="{D5CDD505-2E9C-101B-9397-08002B2CF9AE}" pid="4" name="MSIP_Label_afcb221a-6e97-4d92-b656-ecf531a71c86_Method">
    <vt:lpwstr>Standard</vt:lpwstr>
  </property>
  <property fmtid="{D5CDD505-2E9C-101B-9397-08002B2CF9AE}" pid="5" name="MSIP_Label_afcb221a-6e97-4d92-b656-ecf531a71c86_Name">
    <vt:lpwstr>General</vt:lpwstr>
  </property>
  <property fmtid="{D5CDD505-2E9C-101B-9397-08002B2CF9AE}" pid="6" name="MSIP_Label_afcb221a-6e97-4d92-b656-ecf531a71c86_SiteId">
    <vt:lpwstr>6f2633ea-c60d-4a07-be1c-b5cd19f27133</vt:lpwstr>
  </property>
  <property fmtid="{D5CDD505-2E9C-101B-9397-08002B2CF9AE}" pid="7" name="MSIP_Label_afcb221a-6e97-4d92-b656-ecf531a71c86_ActionId">
    <vt:lpwstr>a5b01d10-b8c9-409f-8729-884a06ec42b7</vt:lpwstr>
  </property>
  <property fmtid="{D5CDD505-2E9C-101B-9397-08002B2CF9AE}" pid="8" name="MSIP_Label_afcb221a-6e97-4d92-b656-ecf531a71c86_ContentBits">
    <vt:lpwstr>0</vt:lpwstr>
  </property>
  <property fmtid="{D5CDD505-2E9C-101B-9397-08002B2CF9AE}" pid="9" name="ContentTypeId">
    <vt:lpwstr>0x010100E9198A4C9DBE41DC9E4CEB39D1D3D20B00DB39C438DF6EDA418DF2A590C03B882E</vt:lpwstr>
  </property>
  <property fmtid="{D5CDD505-2E9C-101B-9397-08002B2CF9AE}" pid="10" name="MediaServiceImageTags">
    <vt:lpwstr/>
  </property>
  <property fmtid="{D5CDD505-2E9C-101B-9397-08002B2CF9AE}" pid="11" name="SomfyDocumentType">
    <vt:lpwstr/>
  </property>
  <property fmtid="{D5CDD505-2E9C-101B-9397-08002B2CF9AE}" pid="12" name="SomfyTags">
    <vt:lpwstr/>
  </property>
</Properties>
</file>